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95"/>
  </p:notesMasterIdLst>
  <p:handoutMasterIdLst>
    <p:handoutMasterId r:id="rId96"/>
  </p:handoutMasterIdLst>
  <p:sldIdLst>
    <p:sldId id="331" r:id="rId4"/>
    <p:sldId id="438" r:id="rId5"/>
    <p:sldId id="439" r:id="rId6"/>
    <p:sldId id="440" r:id="rId7"/>
    <p:sldId id="441" r:id="rId8"/>
    <p:sldId id="352" r:id="rId9"/>
    <p:sldId id="324" r:id="rId10"/>
    <p:sldId id="326" r:id="rId11"/>
    <p:sldId id="357" r:id="rId12"/>
    <p:sldId id="358" r:id="rId13"/>
    <p:sldId id="359" r:id="rId14"/>
    <p:sldId id="384" r:id="rId15"/>
    <p:sldId id="385" r:id="rId16"/>
    <p:sldId id="386" r:id="rId17"/>
    <p:sldId id="401" r:id="rId18"/>
    <p:sldId id="387" r:id="rId19"/>
    <p:sldId id="383" r:id="rId20"/>
    <p:sldId id="389" r:id="rId21"/>
    <p:sldId id="390" r:id="rId22"/>
    <p:sldId id="391" r:id="rId23"/>
    <p:sldId id="392" r:id="rId24"/>
    <p:sldId id="327" r:id="rId25"/>
    <p:sldId id="393" r:id="rId26"/>
    <p:sldId id="394" r:id="rId27"/>
    <p:sldId id="356" r:id="rId28"/>
    <p:sldId id="328" r:id="rId29"/>
    <p:sldId id="395" r:id="rId30"/>
    <p:sldId id="396" r:id="rId31"/>
    <p:sldId id="398" r:id="rId32"/>
    <p:sldId id="329" r:id="rId33"/>
    <p:sldId id="397" r:id="rId34"/>
    <p:sldId id="362" r:id="rId35"/>
    <p:sldId id="363" r:id="rId36"/>
    <p:sldId id="364" r:id="rId37"/>
    <p:sldId id="365" r:id="rId38"/>
    <p:sldId id="366" r:id="rId39"/>
    <p:sldId id="367" r:id="rId40"/>
    <p:sldId id="368" r:id="rId41"/>
    <p:sldId id="369" r:id="rId42"/>
    <p:sldId id="370" r:id="rId43"/>
    <p:sldId id="371" r:id="rId44"/>
    <p:sldId id="372" r:id="rId45"/>
    <p:sldId id="373" r:id="rId46"/>
    <p:sldId id="374" r:id="rId47"/>
    <p:sldId id="375" r:id="rId48"/>
    <p:sldId id="376" r:id="rId49"/>
    <p:sldId id="377" r:id="rId50"/>
    <p:sldId id="378" r:id="rId51"/>
    <p:sldId id="379" r:id="rId52"/>
    <p:sldId id="380" r:id="rId53"/>
    <p:sldId id="381" r:id="rId54"/>
    <p:sldId id="399" r:id="rId55"/>
    <p:sldId id="402" r:id="rId56"/>
    <p:sldId id="403" r:id="rId57"/>
    <p:sldId id="405" r:id="rId58"/>
    <p:sldId id="325" r:id="rId59"/>
    <p:sldId id="404" r:id="rId60"/>
    <p:sldId id="330" r:id="rId61"/>
    <p:sldId id="400" r:id="rId62"/>
    <p:sldId id="406" r:id="rId63"/>
    <p:sldId id="407" r:id="rId64"/>
    <p:sldId id="408" r:id="rId65"/>
    <p:sldId id="409" r:id="rId66"/>
    <p:sldId id="411" r:id="rId67"/>
    <p:sldId id="410" r:id="rId68"/>
    <p:sldId id="412" r:id="rId69"/>
    <p:sldId id="414" r:id="rId70"/>
    <p:sldId id="415" r:id="rId71"/>
    <p:sldId id="416" r:id="rId72"/>
    <p:sldId id="417" r:id="rId73"/>
    <p:sldId id="413" r:id="rId74"/>
    <p:sldId id="418" r:id="rId75"/>
    <p:sldId id="419" r:id="rId76"/>
    <p:sldId id="420" r:id="rId77"/>
    <p:sldId id="421" r:id="rId78"/>
    <p:sldId id="425" r:id="rId79"/>
    <p:sldId id="422" r:id="rId80"/>
    <p:sldId id="423" r:id="rId81"/>
    <p:sldId id="424" r:id="rId82"/>
    <p:sldId id="428" r:id="rId83"/>
    <p:sldId id="431" r:id="rId84"/>
    <p:sldId id="430" r:id="rId85"/>
    <p:sldId id="432" r:id="rId86"/>
    <p:sldId id="427" r:id="rId87"/>
    <p:sldId id="433" r:id="rId88"/>
    <p:sldId id="426" r:id="rId89"/>
    <p:sldId id="429" r:id="rId90"/>
    <p:sldId id="434" r:id="rId91"/>
    <p:sldId id="435" r:id="rId92"/>
    <p:sldId id="436" r:id="rId93"/>
    <p:sldId id="437" r:id="rId94"/>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0C1E34"/>
    <a:srgbClr val="000025"/>
    <a:srgbClr val="000051"/>
    <a:srgbClr val="000000"/>
    <a:srgbClr val="100725"/>
    <a:srgbClr val="1007FF"/>
    <a:srgbClr val="0D2363"/>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352" autoAdjust="0"/>
  </p:normalViewPr>
  <p:slideViewPr>
    <p:cSldViewPr snapToGrid="0">
      <p:cViewPr varScale="1">
        <p:scale>
          <a:sx n="58" d="100"/>
          <a:sy n="58" d="100"/>
        </p:scale>
        <p:origin x="772"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slide" Target="slides/slide60.xml"/><Relationship Id="rId68" Type="http://schemas.openxmlformats.org/officeDocument/2006/relationships/slide" Target="slides/slide65.xml"/><Relationship Id="rId76" Type="http://schemas.openxmlformats.org/officeDocument/2006/relationships/slide" Target="slides/slide73.xml"/><Relationship Id="rId84" Type="http://schemas.openxmlformats.org/officeDocument/2006/relationships/slide" Target="slides/slide81.xml"/><Relationship Id="rId89" Type="http://schemas.openxmlformats.org/officeDocument/2006/relationships/slide" Target="slides/slide86.xml"/><Relationship Id="rId97" Type="http://schemas.openxmlformats.org/officeDocument/2006/relationships/presProps" Target="presProps.xml"/><Relationship Id="rId7" Type="http://schemas.openxmlformats.org/officeDocument/2006/relationships/slide" Target="slides/slide4.xml"/><Relationship Id="rId71" Type="http://schemas.openxmlformats.org/officeDocument/2006/relationships/slide" Target="slides/slide68.xml"/><Relationship Id="rId92" Type="http://schemas.openxmlformats.org/officeDocument/2006/relationships/slide" Target="slides/slide89.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slide" Target="slides/slide71.xml"/><Relationship Id="rId79" Type="http://schemas.openxmlformats.org/officeDocument/2006/relationships/slide" Target="slides/slide76.xml"/><Relationship Id="rId87" Type="http://schemas.openxmlformats.org/officeDocument/2006/relationships/slide" Target="slides/slide84.xml"/><Relationship Id="rId5" Type="http://schemas.openxmlformats.org/officeDocument/2006/relationships/slide" Target="slides/slide2.xml"/><Relationship Id="rId61" Type="http://schemas.openxmlformats.org/officeDocument/2006/relationships/slide" Target="slides/slide58.xml"/><Relationship Id="rId82" Type="http://schemas.openxmlformats.org/officeDocument/2006/relationships/slide" Target="slides/slide79.xml"/><Relationship Id="rId90" Type="http://schemas.openxmlformats.org/officeDocument/2006/relationships/slide" Target="slides/slide87.xml"/><Relationship Id="rId95" Type="http://schemas.openxmlformats.org/officeDocument/2006/relationships/notesMaster" Target="notesMasters/notesMaster1.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slide" Target="slides/slide74.xml"/><Relationship Id="rId100" Type="http://schemas.openxmlformats.org/officeDocument/2006/relationships/tableStyles" Target="tableStyles.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80" Type="http://schemas.openxmlformats.org/officeDocument/2006/relationships/slide" Target="slides/slide77.xml"/><Relationship Id="rId85" Type="http://schemas.openxmlformats.org/officeDocument/2006/relationships/slide" Target="slides/slide82.xml"/><Relationship Id="rId93" Type="http://schemas.openxmlformats.org/officeDocument/2006/relationships/slide" Target="slides/slide90.xml"/><Relationship Id="rId98" Type="http://schemas.openxmlformats.org/officeDocument/2006/relationships/viewProps" Target="viewProps.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slide" Target="slides/slide72.xml"/><Relationship Id="rId83" Type="http://schemas.openxmlformats.org/officeDocument/2006/relationships/slide" Target="slides/slide80.xml"/><Relationship Id="rId88" Type="http://schemas.openxmlformats.org/officeDocument/2006/relationships/slide" Target="slides/slide85.xml"/><Relationship Id="rId91" Type="http://schemas.openxmlformats.org/officeDocument/2006/relationships/slide" Target="slides/slide88.xml"/><Relationship Id="rId96"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slide" Target="slides/slide78.xml"/><Relationship Id="rId86" Type="http://schemas.openxmlformats.org/officeDocument/2006/relationships/slide" Target="slides/slide83.xml"/><Relationship Id="rId94" Type="http://schemas.openxmlformats.org/officeDocument/2006/relationships/slide" Target="slides/slide91.xml"/><Relationship Id="rId9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fld id="{DF3D94B4-E23F-4366-9779-1D38D419EB60}" type="datetimeFigureOut">
              <a:rPr lang="en-US" smtClean="0"/>
              <a:t>12/18/2015</a:t>
            </a:fld>
            <a:endParaRPr lang="en-US"/>
          </a:p>
        </p:txBody>
      </p:sp>
      <p:sp>
        <p:nvSpPr>
          <p:cNvPr id="4" name="Footer Placeholder 3"/>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B2AA4A12-EB82-4C22-97C7-53A277BFADB5}" type="slidenum">
              <a:rPr lang="en-US" smtClean="0"/>
              <a:t>‹#›</a:t>
            </a:fld>
            <a:endParaRPr lang="en-US"/>
          </a:p>
        </p:txBody>
      </p:sp>
    </p:spTree>
    <p:extLst>
      <p:ext uri="{BB962C8B-B14F-4D97-AF65-F5344CB8AC3E}">
        <p14:creationId xmlns:p14="http://schemas.microsoft.com/office/powerpoint/2010/main" val="37622746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fontAlgn="auto">
              <a:spcBef>
                <a:spcPts val="0"/>
              </a:spcBef>
              <a:spcAft>
                <a:spcPts val="0"/>
              </a:spcAft>
              <a:defRPr sz="1300" dirty="0">
                <a:latin typeface="+mn-lt"/>
                <a:ea typeface="+mn-ea"/>
                <a:cs typeface="+mn-cs"/>
              </a:defRPr>
            </a:lvl1pPr>
          </a:lstStyle>
          <a:p>
            <a:pPr>
              <a:defRPr/>
            </a:pPr>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fontAlgn="auto">
              <a:spcBef>
                <a:spcPts val="0"/>
              </a:spcBef>
              <a:spcAft>
                <a:spcPts val="0"/>
              </a:spcAft>
              <a:defRPr sz="1300" smtClean="0">
                <a:latin typeface="+mn-lt"/>
                <a:ea typeface="+mn-ea"/>
                <a:cs typeface="+mn-cs"/>
              </a:defRPr>
            </a:lvl1pPr>
          </a:lstStyle>
          <a:p>
            <a:pPr>
              <a:defRPr/>
            </a:pPr>
            <a:fld id="{351909FE-E8F3-C44B-8AB0-E3240C11BE66}" type="datetimeFigureOut">
              <a:rPr lang="en-US"/>
              <a:pPr>
                <a:defRPr/>
              </a:pPr>
              <a:t>12/18/2015</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pPr lvl="0"/>
            <a:endParaRPr lang="en-US" noProof="0"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fontAlgn="auto">
              <a:spcBef>
                <a:spcPts val="0"/>
              </a:spcBef>
              <a:spcAft>
                <a:spcPts val="0"/>
              </a:spcAft>
              <a:defRPr sz="1300" dirty="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fontAlgn="auto">
              <a:spcBef>
                <a:spcPts val="0"/>
              </a:spcBef>
              <a:spcAft>
                <a:spcPts val="0"/>
              </a:spcAft>
              <a:defRPr sz="1300" smtClean="0">
                <a:latin typeface="+mn-lt"/>
                <a:ea typeface="+mn-ea"/>
                <a:cs typeface="+mn-cs"/>
              </a:defRPr>
            </a:lvl1pPr>
          </a:lstStyle>
          <a:p>
            <a:pPr>
              <a:defRPr/>
            </a:pPr>
            <a:fld id="{F21631B1-45B8-B74F-86EA-542C15FC283C}" type="slidenum">
              <a:rPr lang="en-US"/>
              <a:pPr>
                <a:defRPr/>
              </a:pPr>
              <a:t>‹#›</a:t>
            </a:fld>
            <a:endParaRPr lang="en-US" dirty="0"/>
          </a:p>
        </p:txBody>
      </p:sp>
    </p:spTree>
    <p:extLst>
      <p:ext uri="{BB962C8B-B14F-4D97-AF65-F5344CB8AC3E}">
        <p14:creationId xmlns:p14="http://schemas.microsoft.com/office/powerpoint/2010/main" val="331882766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fontAlgn="base">
      <a:spcBef>
        <a:spcPct val="30000"/>
      </a:spcBef>
      <a:spcAft>
        <a:spcPct val="0"/>
      </a:spcAft>
      <a:defRPr sz="1200" kern="1200">
        <a:solidFill>
          <a:schemeClr val="tx1"/>
        </a:solidFill>
        <a:latin typeface="+mn-lt"/>
        <a:ea typeface="ＭＳ Ｐゴシック" charset="0"/>
        <a:cs typeface="+mn-cs"/>
      </a:defRPr>
    </a:lvl2pPr>
    <a:lvl3pPr marL="914400" algn="l" rtl="0" fontAlgn="base">
      <a:spcBef>
        <a:spcPct val="30000"/>
      </a:spcBef>
      <a:spcAft>
        <a:spcPct val="0"/>
      </a:spcAft>
      <a:defRPr sz="1200" kern="1200">
        <a:solidFill>
          <a:schemeClr val="tx1"/>
        </a:solidFill>
        <a:latin typeface="+mn-lt"/>
        <a:ea typeface="ＭＳ Ｐゴシック" charset="0"/>
        <a:cs typeface="+mn-cs"/>
      </a:defRPr>
    </a:lvl3pPr>
    <a:lvl4pPr marL="1371600" algn="l" rtl="0" fontAlgn="base">
      <a:spcBef>
        <a:spcPct val="30000"/>
      </a:spcBef>
      <a:spcAft>
        <a:spcPct val="0"/>
      </a:spcAft>
      <a:defRPr sz="1200" kern="1200">
        <a:solidFill>
          <a:schemeClr val="tx1"/>
        </a:solidFill>
        <a:latin typeface="+mn-lt"/>
        <a:ea typeface="ＭＳ Ｐゴシック" charset="0"/>
        <a:cs typeface="+mn-cs"/>
      </a:defRPr>
    </a:lvl4pPr>
    <a:lvl5pPr marL="1828800" algn="l" rtl="0" fontAlgn="base">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1</a:t>
            </a:fld>
            <a:endParaRPr lang="en-US" dirty="0"/>
          </a:p>
        </p:txBody>
      </p:sp>
    </p:spTree>
    <p:extLst>
      <p:ext uri="{BB962C8B-B14F-4D97-AF65-F5344CB8AC3E}">
        <p14:creationId xmlns:p14="http://schemas.microsoft.com/office/powerpoint/2010/main" val="26604776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14</a:t>
            </a:fld>
            <a:endParaRPr lang="en-US" dirty="0"/>
          </a:p>
        </p:txBody>
      </p:sp>
    </p:spTree>
    <p:extLst>
      <p:ext uri="{BB962C8B-B14F-4D97-AF65-F5344CB8AC3E}">
        <p14:creationId xmlns:p14="http://schemas.microsoft.com/office/powerpoint/2010/main" val="28555600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15</a:t>
            </a:fld>
            <a:endParaRPr lang="en-US" dirty="0"/>
          </a:p>
        </p:txBody>
      </p:sp>
    </p:spTree>
    <p:extLst>
      <p:ext uri="{BB962C8B-B14F-4D97-AF65-F5344CB8AC3E}">
        <p14:creationId xmlns:p14="http://schemas.microsoft.com/office/powerpoint/2010/main" val="31332958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16</a:t>
            </a:fld>
            <a:endParaRPr lang="en-US" dirty="0"/>
          </a:p>
        </p:txBody>
      </p:sp>
    </p:spTree>
    <p:extLst>
      <p:ext uri="{BB962C8B-B14F-4D97-AF65-F5344CB8AC3E}">
        <p14:creationId xmlns:p14="http://schemas.microsoft.com/office/powerpoint/2010/main" val="7802384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17</a:t>
            </a:fld>
            <a:endParaRPr lang="en-US" dirty="0"/>
          </a:p>
        </p:txBody>
      </p:sp>
    </p:spTree>
    <p:extLst>
      <p:ext uri="{BB962C8B-B14F-4D97-AF65-F5344CB8AC3E}">
        <p14:creationId xmlns:p14="http://schemas.microsoft.com/office/powerpoint/2010/main" val="17848345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18</a:t>
            </a:fld>
            <a:endParaRPr lang="en-US" dirty="0"/>
          </a:p>
        </p:txBody>
      </p:sp>
    </p:spTree>
    <p:extLst>
      <p:ext uri="{BB962C8B-B14F-4D97-AF65-F5344CB8AC3E}">
        <p14:creationId xmlns:p14="http://schemas.microsoft.com/office/powerpoint/2010/main" val="32509842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19</a:t>
            </a:fld>
            <a:endParaRPr lang="en-US" dirty="0"/>
          </a:p>
        </p:txBody>
      </p:sp>
    </p:spTree>
    <p:extLst>
      <p:ext uri="{BB962C8B-B14F-4D97-AF65-F5344CB8AC3E}">
        <p14:creationId xmlns:p14="http://schemas.microsoft.com/office/powerpoint/2010/main" val="25557808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20</a:t>
            </a:fld>
            <a:endParaRPr lang="en-US" dirty="0"/>
          </a:p>
        </p:txBody>
      </p:sp>
    </p:spTree>
    <p:extLst>
      <p:ext uri="{BB962C8B-B14F-4D97-AF65-F5344CB8AC3E}">
        <p14:creationId xmlns:p14="http://schemas.microsoft.com/office/powerpoint/2010/main" val="3606331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21</a:t>
            </a:fld>
            <a:endParaRPr lang="en-US" dirty="0"/>
          </a:p>
        </p:txBody>
      </p:sp>
    </p:spTree>
    <p:extLst>
      <p:ext uri="{BB962C8B-B14F-4D97-AF65-F5344CB8AC3E}">
        <p14:creationId xmlns:p14="http://schemas.microsoft.com/office/powerpoint/2010/main" val="38122353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22</a:t>
            </a:fld>
            <a:endParaRPr lang="en-US" dirty="0"/>
          </a:p>
        </p:txBody>
      </p:sp>
    </p:spTree>
    <p:extLst>
      <p:ext uri="{BB962C8B-B14F-4D97-AF65-F5344CB8AC3E}">
        <p14:creationId xmlns:p14="http://schemas.microsoft.com/office/powerpoint/2010/main" val="40961838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23</a:t>
            </a:fld>
            <a:endParaRPr lang="en-US" dirty="0"/>
          </a:p>
        </p:txBody>
      </p:sp>
    </p:spTree>
    <p:extLst>
      <p:ext uri="{BB962C8B-B14F-4D97-AF65-F5344CB8AC3E}">
        <p14:creationId xmlns:p14="http://schemas.microsoft.com/office/powerpoint/2010/main" val="32030929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6</a:t>
            </a:fld>
            <a:endParaRPr lang="en-US" dirty="0"/>
          </a:p>
        </p:txBody>
      </p:sp>
    </p:spTree>
    <p:extLst>
      <p:ext uri="{BB962C8B-B14F-4D97-AF65-F5344CB8AC3E}">
        <p14:creationId xmlns:p14="http://schemas.microsoft.com/office/powerpoint/2010/main" val="39523034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24</a:t>
            </a:fld>
            <a:endParaRPr lang="en-US" dirty="0"/>
          </a:p>
        </p:txBody>
      </p:sp>
    </p:spTree>
    <p:extLst>
      <p:ext uri="{BB962C8B-B14F-4D97-AF65-F5344CB8AC3E}">
        <p14:creationId xmlns:p14="http://schemas.microsoft.com/office/powerpoint/2010/main" val="5013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25</a:t>
            </a:fld>
            <a:endParaRPr lang="en-US" dirty="0"/>
          </a:p>
        </p:txBody>
      </p:sp>
    </p:spTree>
    <p:extLst>
      <p:ext uri="{BB962C8B-B14F-4D97-AF65-F5344CB8AC3E}">
        <p14:creationId xmlns:p14="http://schemas.microsoft.com/office/powerpoint/2010/main" val="2514083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26</a:t>
            </a:fld>
            <a:endParaRPr lang="en-US" dirty="0"/>
          </a:p>
        </p:txBody>
      </p:sp>
    </p:spTree>
    <p:extLst>
      <p:ext uri="{BB962C8B-B14F-4D97-AF65-F5344CB8AC3E}">
        <p14:creationId xmlns:p14="http://schemas.microsoft.com/office/powerpoint/2010/main" val="18437445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27</a:t>
            </a:fld>
            <a:endParaRPr lang="en-US" dirty="0"/>
          </a:p>
        </p:txBody>
      </p:sp>
    </p:spTree>
    <p:extLst>
      <p:ext uri="{BB962C8B-B14F-4D97-AF65-F5344CB8AC3E}">
        <p14:creationId xmlns:p14="http://schemas.microsoft.com/office/powerpoint/2010/main" val="36418383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28</a:t>
            </a:fld>
            <a:endParaRPr lang="en-US" dirty="0"/>
          </a:p>
        </p:txBody>
      </p:sp>
    </p:spTree>
    <p:extLst>
      <p:ext uri="{BB962C8B-B14F-4D97-AF65-F5344CB8AC3E}">
        <p14:creationId xmlns:p14="http://schemas.microsoft.com/office/powerpoint/2010/main" val="12023286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29</a:t>
            </a:fld>
            <a:endParaRPr lang="en-US" dirty="0"/>
          </a:p>
        </p:txBody>
      </p:sp>
    </p:spTree>
    <p:extLst>
      <p:ext uri="{BB962C8B-B14F-4D97-AF65-F5344CB8AC3E}">
        <p14:creationId xmlns:p14="http://schemas.microsoft.com/office/powerpoint/2010/main" val="5631186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30</a:t>
            </a:fld>
            <a:endParaRPr lang="en-US" dirty="0"/>
          </a:p>
        </p:txBody>
      </p:sp>
    </p:spTree>
    <p:extLst>
      <p:ext uri="{BB962C8B-B14F-4D97-AF65-F5344CB8AC3E}">
        <p14:creationId xmlns:p14="http://schemas.microsoft.com/office/powerpoint/2010/main" val="9160272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31</a:t>
            </a:fld>
            <a:endParaRPr lang="en-US" dirty="0"/>
          </a:p>
        </p:txBody>
      </p:sp>
    </p:spTree>
    <p:extLst>
      <p:ext uri="{BB962C8B-B14F-4D97-AF65-F5344CB8AC3E}">
        <p14:creationId xmlns:p14="http://schemas.microsoft.com/office/powerpoint/2010/main" val="396935874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32</a:t>
            </a:fld>
            <a:endParaRPr lang="en-US" dirty="0"/>
          </a:p>
        </p:txBody>
      </p:sp>
    </p:spTree>
    <p:extLst>
      <p:ext uri="{BB962C8B-B14F-4D97-AF65-F5344CB8AC3E}">
        <p14:creationId xmlns:p14="http://schemas.microsoft.com/office/powerpoint/2010/main" val="45488064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33</a:t>
            </a:fld>
            <a:endParaRPr lang="en-US" dirty="0"/>
          </a:p>
        </p:txBody>
      </p:sp>
    </p:spTree>
    <p:extLst>
      <p:ext uri="{BB962C8B-B14F-4D97-AF65-F5344CB8AC3E}">
        <p14:creationId xmlns:p14="http://schemas.microsoft.com/office/powerpoint/2010/main" val="22893693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7</a:t>
            </a:fld>
            <a:endParaRPr lang="en-US" dirty="0"/>
          </a:p>
        </p:txBody>
      </p:sp>
    </p:spTree>
    <p:extLst>
      <p:ext uri="{BB962C8B-B14F-4D97-AF65-F5344CB8AC3E}">
        <p14:creationId xmlns:p14="http://schemas.microsoft.com/office/powerpoint/2010/main" val="151429640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34</a:t>
            </a:fld>
            <a:endParaRPr lang="en-US" dirty="0"/>
          </a:p>
        </p:txBody>
      </p:sp>
    </p:spTree>
    <p:extLst>
      <p:ext uri="{BB962C8B-B14F-4D97-AF65-F5344CB8AC3E}">
        <p14:creationId xmlns:p14="http://schemas.microsoft.com/office/powerpoint/2010/main" val="398411594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35</a:t>
            </a:fld>
            <a:endParaRPr lang="en-US" dirty="0"/>
          </a:p>
        </p:txBody>
      </p:sp>
    </p:spTree>
    <p:extLst>
      <p:ext uri="{BB962C8B-B14F-4D97-AF65-F5344CB8AC3E}">
        <p14:creationId xmlns:p14="http://schemas.microsoft.com/office/powerpoint/2010/main" val="92282203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36</a:t>
            </a:fld>
            <a:endParaRPr lang="en-US" dirty="0"/>
          </a:p>
        </p:txBody>
      </p:sp>
    </p:spTree>
    <p:extLst>
      <p:ext uri="{BB962C8B-B14F-4D97-AF65-F5344CB8AC3E}">
        <p14:creationId xmlns:p14="http://schemas.microsoft.com/office/powerpoint/2010/main" val="98702367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37</a:t>
            </a:fld>
            <a:endParaRPr lang="en-US" dirty="0"/>
          </a:p>
        </p:txBody>
      </p:sp>
    </p:spTree>
    <p:extLst>
      <p:ext uri="{BB962C8B-B14F-4D97-AF65-F5344CB8AC3E}">
        <p14:creationId xmlns:p14="http://schemas.microsoft.com/office/powerpoint/2010/main" val="348751229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38</a:t>
            </a:fld>
            <a:endParaRPr lang="en-US" dirty="0"/>
          </a:p>
        </p:txBody>
      </p:sp>
    </p:spTree>
    <p:extLst>
      <p:ext uri="{BB962C8B-B14F-4D97-AF65-F5344CB8AC3E}">
        <p14:creationId xmlns:p14="http://schemas.microsoft.com/office/powerpoint/2010/main" val="260397068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39</a:t>
            </a:fld>
            <a:endParaRPr lang="en-US" dirty="0"/>
          </a:p>
        </p:txBody>
      </p:sp>
    </p:spTree>
    <p:extLst>
      <p:ext uri="{BB962C8B-B14F-4D97-AF65-F5344CB8AC3E}">
        <p14:creationId xmlns:p14="http://schemas.microsoft.com/office/powerpoint/2010/main" val="148683919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40</a:t>
            </a:fld>
            <a:endParaRPr lang="en-US" dirty="0"/>
          </a:p>
        </p:txBody>
      </p:sp>
    </p:spTree>
    <p:extLst>
      <p:ext uri="{BB962C8B-B14F-4D97-AF65-F5344CB8AC3E}">
        <p14:creationId xmlns:p14="http://schemas.microsoft.com/office/powerpoint/2010/main" val="318653562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41</a:t>
            </a:fld>
            <a:endParaRPr lang="en-US" dirty="0"/>
          </a:p>
        </p:txBody>
      </p:sp>
    </p:spTree>
    <p:extLst>
      <p:ext uri="{BB962C8B-B14F-4D97-AF65-F5344CB8AC3E}">
        <p14:creationId xmlns:p14="http://schemas.microsoft.com/office/powerpoint/2010/main" val="38230401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42</a:t>
            </a:fld>
            <a:endParaRPr lang="en-US" dirty="0"/>
          </a:p>
        </p:txBody>
      </p:sp>
    </p:spTree>
    <p:extLst>
      <p:ext uri="{BB962C8B-B14F-4D97-AF65-F5344CB8AC3E}">
        <p14:creationId xmlns:p14="http://schemas.microsoft.com/office/powerpoint/2010/main" val="246997971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43</a:t>
            </a:fld>
            <a:endParaRPr lang="en-US" dirty="0"/>
          </a:p>
        </p:txBody>
      </p:sp>
    </p:spTree>
    <p:extLst>
      <p:ext uri="{BB962C8B-B14F-4D97-AF65-F5344CB8AC3E}">
        <p14:creationId xmlns:p14="http://schemas.microsoft.com/office/powerpoint/2010/main" val="3737825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8</a:t>
            </a:fld>
            <a:endParaRPr lang="en-US" dirty="0"/>
          </a:p>
        </p:txBody>
      </p:sp>
    </p:spTree>
    <p:extLst>
      <p:ext uri="{BB962C8B-B14F-4D97-AF65-F5344CB8AC3E}">
        <p14:creationId xmlns:p14="http://schemas.microsoft.com/office/powerpoint/2010/main" val="272350470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44</a:t>
            </a:fld>
            <a:endParaRPr lang="en-US" dirty="0"/>
          </a:p>
        </p:txBody>
      </p:sp>
    </p:spTree>
    <p:extLst>
      <p:ext uri="{BB962C8B-B14F-4D97-AF65-F5344CB8AC3E}">
        <p14:creationId xmlns:p14="http://schemas.microsoft.com/office/powerpoint/2010/main" val="61488065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45</a:t>
            </a:fld>
            <a:endParaRPr lang="en-US" dirty="0"/>
          </a:p>
        </p:txBody>
      </p:sp>
    </p:spTree>
    <p:extLst>
      <p:ext uri="{BB962C8B-B14F-4D97-AF65-F5344CB8AC3E}">
        <p14:creationId xmlns:p14="http://schemas.microsoft.com/office/powerpoint/2010/main" val="377904573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46</a:t>
            </a:fld>
            <a:endParaRPr lang="en-US" dirty="0"/>
          </a:p>
        </p:txBody>
      </p:sp>
    </p:spTree>
    <p:extLst>
      <p:ext uri="{BB962C8B-B14F-4D97-AF65-F5344CB8AC3E}">
        <p14:creationId xmlns:p14="http://schemas.microsoft.com/office/powerpoint/2010/main" val="325326397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47</a:t>
            </a:fld>
            <a:endParaRPr lang="en-US" dirty="0"/>
          </a:p>
        </p:txBody>
      </p:sp>
    </p:spTree>
    <p:extLst>
      <p:ext uri="{BB962C8B-B14F-4D97-AF65-F5344CB8AC3E}">
        <p14:creationId xmlns:p14="http://schemas.microsoft.com/office/powerpoint/2010/main" val="160563436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48</a:t>
            </a:fld>
            <a:endParaRPr lang="en-US" dirty="0"/>
          </a:p>
        </p:txBody>
      </p:sp>
    </p:spTree>
    <p:extLst>
      <p:ext uri="{BB962C8B-B14F-4D97-AF65-F5344CB8AC3E}">
        <p14:creationId xmlns:p14="http://schemas.microsoft.com/office/powerpoint/2010/main" val="73962513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49</a:t>
            </a:fld>
            <a:endParaRPr lang="en-US" dirty="0"/>
          </a:p>
        </p:txBody>
      </p:sp>
    </p:spTree>
    <p:extLst>
      <p:ext uri="{BB962C8B-B14F-4D97-AF65-F5344CB8AC3E}">
        <p14:creationId xmlns:p14="http://schemas.microsoft.com/office/powerpoint/2010/main" val="131909195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50</a:t>
            </a:fld>
            <a:endParaRPr lang="en-US" dirty="0"/>
          </a:p>
        </p:txBody>
      </p:sp>
    </p:spTree>
    <p:extLst>
      <p:ext uri="{BB962C8B-B14F-4D97-AF65-F5344CB8AC3E}">
        <p14:creationId xmlns:p14="http://schemas.microsoft.com/office/powerpoint/2010/main" val="23616554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51</a:t>
            </a:fld>
            <a:endParaRPr lang="en-US" dirty="0"/>
          </a:p>
        </p:txBody>
      </p:sp>
    </p:spTree>
    <p:extLst>
      <p:ext uri="{BB962C8B-B14F-4D97-AF65-F5344CB8AC3E}">
        <p14:creationId xmlns:p14="http://schemas.microsoft.com/office/powerpoint/2010/main" val="298178995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52</a:t>
            </a:fld>
            <a:endParaRPr lang="en-US" dirty="0"/>
          </a:p>
        </p:txBody>
      </p:sp>
    </p:spTree>
    <p:extLst>
      <p:ext uri="{BB962C8B-B14F-4D97-AF65-F5344CB8AC3E}">
        <p14:creationId xmlns:p14="http://schemas.microsoft.com/office/powerpoint/2010/main" val="414117388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53</a:t>
            </a:fld>
            <a:endParaRPr lang="en-US" dirty="0"/>
          </a:p>
        </p:txBody>
      </p:sp>
    </p:spTree>
    <p:extLst>
      <p:ext uri="{BB962C8B-B14F-4D97-AF65-F5344CB8AC3E}">
        <p14:creationId xmlns:p14="http://schemas.microsoft.com/office/powerpoint/2010/main" val="25551701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9</a:t>
            </a:fld>
            <a:endParaRPr lang="en-US" dirty="0"/>
          </a:p>
        </p:txBody>
      </p:sp>
    </p:spTree>
    <p:extLst>
      <p:ext uri="{BB962C8B-B14F-4D97-AF65-F5344CB8AC3E}">
        <p14:creationId xmlns:p14="http://schemas.microsoft.com/office/powerpoint/2010/main" val="16473629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54</a:t>
            </a:fld>
            <a:endParaRPr lang="en-US" dirty="0"/>
          </a:p>
        </p:txBody>
      </p:sp>
    </p:spTree>
    <p:extLst>
      <p:ext uri="{BB962C8B-B14F-4D97-AF65-F5344CB8AC3E}">
        <p14:creationId xmlns:p14="http://schemas.microsoft.com/office/powerpoint/2010/main" val="341844781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55</a:t>
            </a:fld>
            <a:endParaRPr lang="en-US" dirty="0"/>
          </a:p>
        </p:txBody>
      </p:sp>
    </p:spTree>
    <p:extLst>
      <p:ext uri="{BB962C8B-B14F-4D97-AF65-F5344CB8AC3E}">
        <p14:creationId xmlns:p14="http://schemas.microsoft.com/office/powerpoint/2010/main" val="169657030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56</a:t>
            </a:fld>
            <a:endParaRPr lang="en-US" dirty="0"/>
          </a:p>
        </p:txBody>
      </p:sp>
    </p:spTree>
    <p:extLst>
      <p:ext uri="{BB962C8B-B14F-4D97-AF65-F5344CB8AC3E}">
        <p14:creationId xmlns:p14="http://schemas.microsoft.com/office/powerpoint/2010/main" val="383100114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57</a:t>
            </a:fld>
            <a:endParaRPr lang="en-US" dirty="0"/>
          </a:p>
        </p:txBody>
      </p:sp>
    </p:spTree>
    <p:extLst>
      <p:ext uri="{BB962C8B-B14F-4D97-AF65-F5344CB8AC3E}">
        <p14:creationId xmlns:p14="http://schemas.microsoft.com/office/powerpoint/2010/main" val="273630837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58</a:t>
            </a:fld>
            <a:endParaRPr lang="en-US" dirty="0"/>
          </a:p>
        </p:txBody>
      </p:sp>
    </p:spTree>
    <p:extLst>
      <p:ext uri="{BB962C8B-B14F-4D97-AF65-F5344CB8AC3E}">
        <p14:creationId xmlns:p14="http://schemas.microsoft.com/office/powerpoint/2010/main" val="136626393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59</a:t>
            </a:fld>
            <a:endParaRPr lang="en-US" dirty="0"/>
          </a:p>
        </p:txBody>
      </p:sp>
    </p:spTree>
    <p:extLst>
      <p:ext uri="{BB962C8B-B14F-4D97-AF65-F5344CB8AC3E}">
        <p14:creationId xmlns:p14="http://schemas.microsoft.com/office/powerpoint/2010/main" val="143901423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60</a:t>
            </a:fld>
            <a:endParaRPr lang="en-US" dirty="0"/>
          </a:p>
        </p:txBody>
      </p:sp>
    </p:spTree>
    <p:extLst>
      <p:ext uri="{BB962C8B-B14F-4D97-AF65-F5344CB8AC3E}">
        <p14:creationId xmlns:p14="http://schemas.microsoft.com/office/powerpoint/2010/main" val="399718657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61</a:t>
            </a:fld>
            <a:endParaRPr lang="en-US" dirty="0"/>
          </a:p>
        </p:txBody>
      </p:sp>
    </p:spTree>
    <p:extLst>
      <p:ext uri="{BB962C8B-B14F-4D97-AF65-F5344CB8AC3E}">
        <p14:creationId xmlns:p14="http://schemas.microsoft.com/office/powerpoint/2010/main" val="74630250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62</a:t>
            </a:fld>
            <a:endParaRPr lang="en-US" dirty="0"/>
          </a:p>
        </p:txBody>
      </p:sp>
    </p:spTree>
    <p:extLst>
      <p:ext uri="{BB962C8B-B14F-4D97-AF65-F5344CB8AC3E}">
        <p14:creationId xmlns:p14="http://schemas.microsoft.com/office/powerpoint/2010/main" val="3302526318"/>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63</a:t>
            </a:fld>
            <a:endParaRPr lang="en-US" dirty="0"/>
          </a:p>
        </p:txBody>
      </p:sp>
    </p:spTree>
    <p:extLst>
      <p:ext uri="{BB962C8B-B14F-4D97-AF65-F5344CB8AC3E}">
        <p14:creationId xmlns:p14="http://schemas.microsoft.com/office/powerpoint/2010/main" val="19008999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10</a:t>
            </a:fld>
            <a:endParaRPr lang="en-US" dirty="0"/>
          </a:p>
        </p:txBody>
      </p:sp>
    </p:spTree>
    <p:extLst>
      <p:ext uri="{BB962C8B-B14F-4D97-AF65-F5344CB8AC3E}">
        <p14:creationId xmlns:p14="http://schemas.microsoft.com/office/powerpoint/2010/main" val="3190919456"/>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64</a:t>
            </a:fld>
            <a:endParaRPr lang="en-US" dirty="0"/>
          </a:p>
        </p:txBody>
      </p:sp>
    </p:spTree>
    <p:extLst>
      <p:ext uri="{BB962C8B-B14F-4D97-AF65-F5344CB8AC3E}">
        <p14:creationId xmlns:p14="http://schemas.microsoft.com/office/powerpoint/2010/main" val="3960995039"/>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65</a:t>
            </a:fld>
            <a:endParaRPr lang="en-US" dirty="0"/>
          </a:p>
        </p:txBody>
      </p:sp>
    </p:spTree>
    <p:extLst>
      <p:ext uri="{BB962C8B-B14F-4D97-AF65-F5344CB8AC3E}">
        <p14:creationId xmlns:p14="http://schemas.microsoft.com/office/powerpoint/2010/main" val="3231337768"/>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66</a:t>
            </a:fld>
            <a:endParaRPr lang="en-US" dirty="0"/>
          </a:p>
        </p:txBody>
      </p:sp>
    </p:spTree>
    <p:extLst>
      <p:ext uri="{BB962C8B-B14F-4D97-AF65-F5344CB8AC3E}">
        <p14:creationId xmlns:p14="http://schemas.microsoft.com/office/powerpoint/2010/main" val="3095564368"/>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67</a:t>
            </a:fld>
            <a:endParaRPr lang="en-US" dirty="0"/>
          </a:p>
        </p:txBody>
      </p:sp>
    </p:spTree>
    <p:extLst>
      <p:ext uri="{BB962C8B-B14F-4D97-AF65-F5344CB8AC3E}">
        <p14:creationId xmlns:p14="http://schemas.microsoft.com/office/powerpoint/2010/main" val="3871102534"/>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68</a:t>
            </a:fld>
            <a:endParaRPr lang="en-US" dirty="0"/>
          </a:p>
        </p:txBody>
      </p:sp>
    </p:spTree>
    <p:extLst>
      <p:ext uri="{BB962C8B-B14F-4D97-AF65-F5344CB8AC3E}">
        <p14:creationId xmlns:p14="http://schemas.microsoft.com/office/powerpoint/2010/main" val="351286424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69</a:t>
            </a:fld>
            <a:endParaRPr lang="en-US" dirty="0"/>
          </a:p>
        </p:txBody>
      </p:sp>
    </p:spTree>
    <p:extLst>
      <p:ext uri="{BB962C8B-B14F-4D97-AF65-F5344CB8AC3E}">
        <p14:creationId xmlns:p14="http://schemas.microsoft.com/office/powerpoint/2010/main" val="70727608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70</a:t>
            </a:fld>
            <a:endParaRPr lang="en-US" dirty="0"/>
          </a:p>
        </p:txBody>
      </p:sp>
    </p:spTree>
    <p:extLst>
      <p:ext uri="{BB962C8B-B14F-4D97-AF65-F5344CB8AC3E}">
        <p14:creationId xmlns:p14="http://schemas.microsoft.com/office/powerpoint/2010/main" val="1983675620"/>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71</a:t>
            </a:fld>
            <a:endParaRPr lang="en-US" dirty="0"/>
          </a:p>
        </p:txBody>
      </p:sp>
    </p:spTree>
    <p:extLst>
      <p:ext uri="{BB962C8B-B14F-4D97-AF65-F5344CB8AC3E}">
        <p14:creationId xmlns:p14="http://schemas.microsoft.com/office/powerpoint/2010/main" val="2340989902"/>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72</a:t>
            </a:fld>
            <a:endParaRPr lang="en-US" dirty="0"/>
          </a:p>
        </p:txBody>
      </p:sp>
    </p:spTree>
    <p:extLst>
      <p:ext uri="{BB962C8B-B14F-4D97-AF65-F5344CB8AC3E}">
        <p14:creationId xmlns:p14="http://schemas.microsoft.com/office/powerpoint/2010/main" val="583945088"/>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73</a:t>
            </a:fld>
            <a:endParaRPr lang="en-US" dirty="0"/>
          </a:p>
        </p:txBody>
      </p:sp>
    </p:spTree>
    <p:extLst>
      <p:ext uri="{BB962C8B-B14F-4D97-AF65-F5344CB8AC3E}">
        <p14:creationId xmlns:p14="http://schemas.microsoft.com/office/powerpoint/2010/main" val="20891136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11</a:t>
            </a:fld>
            <a:endParaRPr lang="en-US" dirty="0"/>
          </a:p>
        </p:txBody>
      </p:sp>
    </p:spTree>
    <p:extLst>
      <p:ext uri="{BB962C8B-B14F-4D97-AF65-F5344CB8AC3E}">
        <p14:creationId xmlns:p14="http://schemas.microsoft.com/office/powerpoint/2010/main" val="3440062379"/>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74</a:t>
            </a:fld>
            <a:endParaRPr lang="en-US" dirty="0"/>
          </a:p>
        </p:txBody>
      </p:sp>
    </p:spTree>
    <p:extLst>
      <p:ext uri="{BB962C8B-B14F-4D97-AF65-F5344CB8AC3E}">
        <p14:creationId xmlns:p14="http://schemas.microsoft.com/office/powerpoint/2010/main" val="1683235690"/>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75</a:t>
            </a:fld>
            <a:endParaRPr lang="en-US" dirty="0"/>
          </a:p>
        </p:txBody>
      </p:sp>
    </p:spTree>
    <p:extLst>
      <p:ext uri="{BB962C8B-B14F-4D97-AF65-F5344CB8AC3E}">
        <p14:creationId xmlns:p14="http://schemas.microsoft.com/office/powerpoint/2010/main" val="3617260335"/>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76</a:t>
            </a:fld>
            <a:endParaRPr lang="en-US" dirty="0"/>
          </a:p>
        </p:txBody>
      </p:sp>
    </p:spTree>
    <p:extLst>
      <p:ext uri="{BB962C8B-B14F-4D97-AF65-F5344CB8AC3E}">
        <p14:creationId xmlns:p14="http://schemas.microsoft.com/office/powerpoint/2010/main" val="326640519"/>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77</a:t>
            </a:fld>
            <a:endParaRPr lang="en-US" dirty="0"/>
          </a:p>
        </p:txBody>
      </p:sp>
    </p:spTree>
    <p:extLst>
      <p:ext uri="{BB962C8B-B14F-4D97-AF65-F5344CB8AC3E}">
        <p14:creationId xmlns:p14="http://schemas.microsoft.com/office/powerpoint/2010/main" val="36255278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78</a:t>
            </a:fld>
            <a:endParaRPr lang="en-US" dirty="0"/>
          </a:p>
        </p:txBody>
      </p:sp>
    </p:spTree>
    <p:extLst>
      <p:ext uri="{BB962C8B-B14F-4D97-AF65-F5344CB8AC3E}">
        <p14:creationId xmlns:p14="http://schemas.microsoft.com/office/powerpoint/2010/main" val="848730190"/>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79</a:t>
            </a:fld>
            <a:endParaRPr lang="en-US" dirty="0"/>
          </a:p>
        </p:txBody>
      </p:sp>
    </p:spTree>
    <p:extLst>
      <p:ext uri="{BB962C8B-B14F-4D97-AF65-F5344CB8AC3E}">
        <p14:creationId xmlns:p14="http://schemas.microsoft.com/office/powerpoint/2010/main" val="2625628385"/>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80</a:t>
            </a:fld>
            <a:endParaRPr lang="en-US" dirty="0"/>
          </a:p>
        </p:txBody>
      </p:sp>
    </p:spTree>
    <p:extLst>
      <p:ext uri="{BB962C8B-B14F-4D97-AF65-F5344CB8AC3E}">
        <p14:creationId xmlns:p14="http://schemas.microsoft.com/office/powerpoint/2010/main" val="489198311"/>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81</a:t>
            </a:fld>
            <a:endParaRPr lang="en-US" dirty="0"/>
          </a:p>
        </p:txBody>
      </p:sp>
    </p:spTree>
    <p:extLst>
      <p:ext uri="{BB962C8B-B14F-4D97-AF65-F5344CB8AC3E}">
        <p14:creationId xmlns:p14="http://schemas.microsoft.com/office/powerpoint/2010/main" val="607001224"/>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82</a:t>
            </a:fld>
            <a:endParaRPr lang="en-US" dirty="0"/>
          </a:p>
        </p:txBody>
      </p:sp>
    </p:spTree>
    <p:extLst>
      <p:ext uri="{BB962C8B-B14F-4D97-AF65-F5344CB8AC3E}">
        <p14:creationId xmlns:p14="http://schemas.microsoft.com/office/powerpoint/2010/main" val="1090589397"/>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83</a:t>
            </a:fld>
            <a:endParaRPr lang="en-US" dirty="0"/>
          </a:p>
        </p:txBody>
      </p:sp>
    </p:spTree>
    <p:extLst>
      <p:ext uri="{BB962C8B-B14F-4D97-AF65-F5344CB8AC3E}">
        <p14:creationId xmlns:p14="http://schemas.microsoft.com/office/powerpoint/2010/main" val="3828015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12</a:t>
            </a:fld>
            <a:endParaRPr lang="en-US" dirty="0"/>
          </a:p>
        </p:txBody>
      </p:sp>
    </p:spTree>
    <p:extLst>
      <p:ext uri="{BB962C8B-B14F-4D97-AF65-F5344CB8AC3E}">
        <p14:creationId xmlns:p14="http://schemas.microsoft.com/office/powerpoint/2010/main" val="240211005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84</a:t>
            </a:fld>
            <a:endParaRPr lang="en-US" dirty="0"/>
          </a:p>
        </p:txBody>
      </p:sp>
    </p:spTree>
    <p:extLst>
      <p:ext uri="{BB962C8B-B14F-4D97-AF65-F5344CB8AC3E}">
        <p14:creationId xmlns:p14="http://schemas.microsoft.com/office/powerpoint/2010/main" val="1723971688"/>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85</a:t>
            </a:fld>
            <a:endParaRPr lang="en-US" dirty="0"/>
          </a:p>
        </p:txBody>
      </p:sp>
    </p:spTree>
    <p:extLst>
      <p:ext uri="{BB962C8B-B14F-4D97-AF65-F5344CB8AC3E}">
        <p14:creationId xmlns:p14="http://schemas.microsoft.com/office/powerpoint/2010/main" val="1026479923"/>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86</a:t>
            </a:fld>
            <a:endParaRPr lang="en-US" dirty="0"/>
          </a:p>
        </p:txBody>
      </p:sp>
    </p:spTree>
    <p:extLst>
      <p:ext uri="{BB962C8B-B14F-4D97-AF65-F5344CB8AC3E}">
        <p14:creationId xmlns:p14="http://schemas.microsoft.com/office/powerpoint/2010/main" val="132338937"/>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87</a:t>
            </a:fld>
            <a:endParaRPr lang="en-US" dirty="0"/>
          </a:p>
        </p:txBody>
      </p:sp>
    </p:spTree>
    <p:extLst>
      <p:ext uri="{BB962C8B-B14F-4D97-AF65-F5344CB8AC3E}">
        <p14:creationId xmlns:p14="http://schemas.microsoft.com/office/powerpoint/2010/main" val="3487164938"/>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88</a:t>
            </a:fld>
            <a:endParaRPr lang="en-US" dirty="0"/>
          </a:p>
        </p:txBody>
      </p:sp>
    </p:spTree>
    <p:extLst>
      <p:ext uri="{BB962C8B-B14F-4D97-AF65-F5344CB8AC3E}">
        <p14:creationId xmlns:p14="http://schemas.microsoft.com/office/powerpoint/2010/main" val="35098051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89</a:t>
            </a:fld>
            <a:endParaRPr lang="en-US" dirty="0"/>
          </a:p>
        </p:txBody>
      </p:sp>
    </p:spTree>
    <p:extLst>
      <p:ext uri="{BB962C8B-B14F-4D97-AF65-F5344CB8AC3E}">
        <p14:creationId xmlns:p14="http://schemas.microsoft.com/office/powerpoint/2010/main" val="246981179"/>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90</a:t>
            </a:fld>
            <a:endParaRPr lang="en-US" dirty="0"/>
          </a:p>
        </p:txBody>
      </p:sp>
    </p:spTree>
    <p:extLst>
      <p:ext uri="{BB962C8B-B14F-4D97-AF65-F5344CB8AC3E}">
        <p14:creationId xmlns:p14="http://schemas.microsoft.com/office/powerpoint/2010/main" val="1791786127"/>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91</a:t>
            </a:fld>
            <a:endParaRPr lang="en-US" dirty="0"/>
          </a:p>
        </p:txBody>
      </p:sp>
    </p:spTree>
    <p:extLst>
      <p:ext uri="{BB962C8B-B14F-4D97-AF65-F5344CB8AC3E}">
        <p14:creationId xmlns:p14="http://schemas.microsoft.com/office/powerpoint/2010/main" val="18660761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21631B1-45B8-B74F-86EA-542C15FC283C}" type="slidenum">
              <a:rPr lang="en-US" smtClean="0"/>
              <a:pPr>
                <a:defRPr/>
              </a:pPr>
              <a:t>13</a:t>
            </a:fld>
            <a:endParaRPr lang="en-US" dirty="0"/>
          </a:p>
        </p:txBody>
      </p:sp>
    </p:spTree>
    <p:extLst>
      <p:ext uri="{BB962C8B-B14F-4D97-AF65-F5344CB8AC3E}">
        <p14:creationId xmlns:p14="http://schemas.microsoft.com/office/powerpoint/2010/main" val="8957596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C184E4F5-B9F8-4E6F-AD04-7324F22E9CED}" type="datetime1">
              <a:rPr lang="en-US" smtClean="0"/>
              <a:t>12/18/2015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AF9C2E42-1AE5-6640-AED9-A67A9473E700}" type="slidenum">
              <a:rPr lang="en-US"/>
              <a:pPr>
                <a:defRPr/>
              </a:pPr>
              <a:t>‹#›</a:t>
            </a:fld>
            <a:endParaRPr lang="en-US" dirty="0"/>
          </a:p>
        </p:txBody>
      </p:sp>
    </p:spTree>
    <p:extLst>
      <p:ext uri="{BB962C8B-B14F-4D97-AF65-F5344CB8AC3E}">
        <p14:creationId xmlns:p14="http://schemas.microsoft.com/office/powerpoint/2010/main" val="2459348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69212337-6AAF-456D-A6D3-6659E2FBCB04}" type="datetime1">
              <a:rPr lang="en-US" smtClean="0"/>
              <a:t>12/18/2015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9ECB9D2D-5854-4840-8141-2B901CB95969}" type="slidenum">
              <a:rPr lang="en-US"/>
              <a:pPr>
                <a:defRPr/>
              </a:pPr>
              <a:t>‹#›</a:t>
            </a:fld>
            <a:endParaRPr lang="en-US" dirty="0"/>
          </a:p>
        </p:txBody>
      </p:sp>
    </p:spTree>
    <p:extLst>
      <p:ext uri="{BB962C8B-B14F-4D97-AF65-F5344CB8AC3E}">
        <p14:creationId xmlns:p14="http://schemas.microsoft.com/office/powerpoint/2010/main" val="1959636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2D182C41-5F86-4112-BCAD-560378789F36}" type="datetime1">
              <a:rPr lang="en-US" smtClean="0"/>
              <a:t>12/18/2015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FFBEDBC1-75E8-D14A-B042-D0C1A0CCA949}" type="slidenum">
              <a:rPr lang="en-US"/>
              <a:pPr>
                <a:defRPr/>
              </a:pPr>
              <a:t>‹#›</a:t>
            </a:fld>
            <a:endParaRPr lang="en-US" dirty="0"/>
          </a:p>
        </p:txBody>
      </p:sp>
    </p:spTree>
    <p:extLst>
      <p:ext uri="{BB962C8B-B14F-4D97-AF65-F5344CB8AC3E}">
        <p14:creationId xmlns:p14="http://schemas.microsoft.com/office/powerpoint/2010/main" val="95034461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B6E707F-B99A-4F4B-AF29-35E51716BC0B}" type="datetime1">
              <a:rPr lang="en-US" smtClean="0"/>
              <a:t>12/18/2015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826577" y="6492875"/>
            <a:ext cx="2133600" cy="365125"/>
          </a:xfrm>
        </p:spPr>
        <p:txBody>
          <a:bodyPr/>
          <a:lstStyle>
            <a:lvl1pPr>
              <a:defRPr baseline="0">
                <a:solidFill>
                  <a:schemeClr val="bg1"/>
                </a:solidFill>
              </a:defRPr>
            </a:lvl1pPr>
          </a:lstStyle>
          <a:p>
            <a:pPr>
              <a:defRPr/>
            </a:pPr>
            <a:fld id="{E3184FD1-71A4-6145-8B8F-E2967130DFBE}" type="slidenum">
              <a:rPr lang="en-US" smtClean="0"/>
              <a:pPr>
                <a:defRPr/>
              </a:pPr>
              <a:t>‹#›</a:t>
            </a:fld>
            <a:endParaRPr lang="en-US" dirty="0"/>
          </a:p>
        </p:txBody>
      </p:sp>
    </p:spTree>
    <p:extLst>
      <p:ext uri="{BB962C8B-B14F-4D97-AF65-F5344CB8AC3E}">
        <p14:creationId xmlns:p14="http://schemas.microsoft.com/office/powerpoint/2010/main" val="260967861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B9F1EB29-B3C4-4338-83B6-56CF3444B59D}" type="datetime1">
              <a:rPr lang="en-US" smtClean="0"/>
              <a:t>12/18/2015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a:xfrm>
            <a:off x="6864285" y="6492875"/>
            <a:ext cx="2133600" cy="365125"/>
          </a:xfrm>
        </p:spPr>
        <p:txBody>
          <a:bodyPr/>
          <a:lstStyle>
            <a:lvl1pPr>
              <a:defRPr>
                <a:solidFill>
                  <a:schemeClr val="bg1"/>
                </a:solidFill>
              </a:defRPr>
            </a:lvl1pPr>
          </a:lstStyle>
          <a:p>
            <a:pPr>
              <a:defRPr/>
            </a:pPr>
            <a:fld id="{23E9205B-5CEE-144D-9AC5-6B4298FD56D3}" type="slidenum">
              <a:rPr lang="en-US" smtClean="0"/>
              <a:pPr>
                <a:defRPr/>
              </a:pPr>
              <a:t>‹#›</a:t>
            </a:fld>
            <a:endParaRPr lang="en-US" dirty="0"/>
          </a:p>
        </p:txBody>
      </p:sp>
      <p:sp>
        <p:nvSpPr>
          <p:cNvPr id="8" name="TextBox 7"/>
          <p:cNvSpPr txBox="1"/>
          <p:nvPr userDrawn="1"/>
        </p:nvSpPr>
        <p:spPr>
          <a:xfrm>
            <a:off x="8386731" y="-2361"/>
            <a:ext cx="757269" cy="553998"/>
          </a:xfrm>
          <a:prstGeom prst="rect">
            <a:avLst/>
          </a:prstGeom>
          <a:noFill/>
        </p:spPr>
        <p:txBody>
          <a:bodyPr wrap="square" rtlCol="0">
            <a:spAutoFit/>
          </a:bodyPr>
          <a:lstStyle/>
          <a:p>
            <a:r>
              <a:rPr lang="en-US" sz="1000" dirty="0" smtClean="0"/>
              <a:t>Return to </a:t>
            </a:r>
            <a:r>
              <a:rPr lang="en-US" sz="1000" dirty="0" smtClean="0">
                <a:hlinkClick r:id="rId2" action="ppaction://hlinksldjump"/>
              </a:rPr>
              <a:t>Table of Contents</a:t>
            </a:r>
            <a:endParaRPr lang="en-US" sz="1000" dirty="0"/>
          </a:p>
        </p:txBody>
      </p:sp>
    </p:spTree>
    <p:extLst>
      <p:ext uri="{BB962C8B-B14F-4D97-AF65-F5344CB8AC3E}">
        <p14:creationId xmlns:p14="http://schemas.microsoft.com/office/powerpoint/2010/main" val="354600054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E745A96-02D6-4B02-AD19-A23F00CAC373}" type="datetime1">
              <a:rPr lang="en-US" smtClean="0"/>
              <a:t>12/18/2015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873711" y="6492875"/>
            <a:ext cx="2133600" cy="365125"/>
          </a:xfrm>
        </p:spPr>
        <p:txBody>
          <a:bodyPr/>
          <a:lstStyle>
            <a:lvl1pPr>
              <a:defRPr>
                <a:solidFill>
                  <a:schemeClr val="bg1"/>
                </a:solidFill>
              </a:defRPr>
            </a:lvl1pPr>
          </a:lstStyle>
          <a:p>
            <a:pPr>
              <a:defRPr/>
            </a:pPr>
            <a:fld id="{07D5B851-C2B4-8045-9270-69F4486A325C}" type="slidenum">
              <a:rPr lang="en-US" smtClean="0"/>
              <a:pPr>
                <a:defRPr/>
              </a:pPr>
              <a:t>‹#›</a:t>
            </a:fld>
            <a:endParaRPr lang="en-US" dirty="0"/>
          </a:p>
        </p:txBody>
      </p:sp>
      <p:sp>
        <p:nvSpPr>
          <p:cNvPr id="7" name="TextBox 6"/>
          <p:cNvSpPr txBox="1"/>
          <p:nvPr userDrawn="1"/>
        </p:nvSpPr>
        <p:spPr>
          <a:xfrm>
            <a:off x="8386731" y="-2361"/>
            <a:ext cx="757269" cy="553998"/>
          </a:xfrm>
          <a:prstGeom prst="rect">
            <a:avLst/>
          </a:prstGeom>
          <a:noFill/>
        </p:spPr>
        <p:txBody>
          <a:bodyPr wrap="square" rtlCol="0">
            <a:spAutoFit/>
          </a:bodyPr>
          <a:lstStyle/>
          <a:p>
            <a:r>
              <a:rPr lang="en-US" sz="1000" dirty="0" smtClean="0"/>
              <a:t>Return to </a:t>
            </a:r>
            <a:r>
              <a:rPr lang="en-US" sz="1000" dirty="0" smtClean="0">
                <a:hlinkClick r:id="rId2" action="ppaction://hlinksldjump"/>
              </a:rPr>
              <a:t>Table of Contents</a:t>
            </a:r>
            <a:endParaRPr lang="en-US" sz="1000" dirty="0"/>
          </a:p>
        </p:txBody>
      </p:sp>
    </p:spTree>
    <p:extLst>
      <p:ext uri="{BB962C8B-B14F-4D97-AF65-F5344CB8AC3E}">
        <p14:creationId xmlns:p14="http://schemas.microsoft.com/office/powerpoint/2010/main" val="59479837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BBC3AD01-55DF-4C39-B75C-3B7A81A205EC}" type="datetime1">
              <a:rPr lang="en-US" smtClean="0"/>
              <a:t>12/18/2015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6883138" y="6492875"/>
            <a:ext cx="2133600" cy="365125"/>
          </a:xfrm>
        </p:spPr>
        <p:txBody>
          <a:bodyPr/>
          <a:lstStyle>
            <a:lvl1pPr>
              <a:defRPr>
                <a:solidFill>
                  <a:schemeClr val="bg1"/>
                </a:solidFill>
              </a:defRPr>
            </a:lvl1pPr>
          </a:lstStyle>
          <a:p>
            <a:pPr>
              <a:defRPr/>
            </a:pPr>
            <a:fld id="{B1CD3F9A-BD20-D14F-9415-353F30627106}" type="slidenum">
              <a:rPr lang="en-US" smtClean="0"/>
              <a:pPr>
                <a:defRPr/>
              </a:pPr>
              <a:t>‹#›</a:t>
            </a:fld>
            <a:endParaRPr lang="en-US" dirty="0"/>
          </a:p>
        </p:txBody>
      </p:sp>
      <p:sp>
        <p:nvSpPr>
          <p:cNvPr id="8" name="TextBox 7"/>
          <p:cNvSpPr txBox="1"/>
          <p:nvPr userDrawn="1"/>
        </p:nvSpPr>
        <p:spPr>
          <a:xfrm>
            <a:off x="8386731" y="-2361"/>
            <a:ext cx="757269" cy="553998"/>
          </a:xfrm>
          <a:prstGeom prst="rect">
            <a:avLst/>
          </a:prstGeom>
          <a:noFill/>
        </p:spPr>
        <p:txBody>
          <a:bodyPr wrap="square" rtlCol="0">
            <a:spAutoFit/>
          </a:bodyPr>
          <a:lstStyle/>
          <a:p>
            <a:r>
              <a:rPr lang="en-US" sz="1000" dirty="0" smtClean="0"/>
              <a:t>Return to </a:t>
            </a:r>
            <a:r>
              <a:rPr lang="en-US" sz="1000" dirty="0" smtClean="0">
                <a:hlinkClick r:id="rId2" action="ppaction://hlinksldjump"/>
              </a:rPr>
              <a:t>Table of Contents</a:t>
            </a:r>
            <a:endParaRPr lang="en-US" sz="1000" dirty="0"/>
          </a:p>
        </p:txBody>
      </p:sp>
    </p:spTree>
    <p:extLst>
      <p:ext uri="{BB962C8B-B14F-4D97-AF65-F5344CB8AC3E}">
        <p14:creationId xmlns:p14="http://schemas.microsoft.com/office/powerpoint/2010/main" val="2219014891"/>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6302412-4668-460C-A18A-00A80B57A30E}" type="datetime1">
              <a:rPr lang="en-US" smtClean="0"/>
              <a:t>12/18/2015</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a:xfrm>
            <a:off x="6864285" y="6492875"/>
            <a:ext cx="2133600" cy="365125"/>
          </a:xfrm>
        </p:spPr>
        <p:txBody>
          <a:bodyPr/>
          <a:lstStyle>
            <a:lvl1pPr>
              <a:defRPr>
                <a:solidFill>
                  <a:schemeClr val="bg1"/>
                </a:solidFill>
              </a:defRPr>
            </a:lvl1pPr>
          </a:lstStyle>
          <a:p>
            <a:pPr>
              <a:defRPr/>
            </a:pPr>
            <a:fld id="{0558B29D-9636-F848-96EE-4C4918E28626}" type="slidenum">
              <a:rPr lang="en-US" smtClean="0"/>
              <a:pPr>
                <a:defRPr/>
              </a:pPr>
              <a:t>‹#›</a:t>
            </a:fld>
            <a:endParaRPr lang="en-US" dirty="0"/>
          </a:p>
        </p:txBody>
      </p:sp>
      <p:sp>
        <p:nvSpPr>
          <p:cNvPr id="10" name="TextBox 9"/>
          <p:cNvSpPr txBox="1"/>
          <p:nvPr userDrawn="1"/>
        </p:nvSpPr>
        <p:spPr>
          <a:xfrm>
            <a:off x="8386731" y="-2361"/>
            <a:ext cx="757269" cy="553998"/>
          </a:xfrm>
          <a:prstGeom prst="rect">
            <a:avLst/>
          </a:prstGeom>
          <a:noFill/>
        </p:spPr>
        <p:txBody>
          <a:bodyPr wrap="square" rtlCol="0">
            <a:spAutoFit/>
          </a:bodyPr>
          <a:lstStyle/>
          <a:p>
            <a:r>
              <a:rPr lang="en-US" sz="1000" dirty="0" smtClean="0"/>
              <a:t>Return to </a:t>
            </a:r>
            <a:r>
              <a:rPr lang="en-US" sz="1000" dirty="0" smtClean="0">
                <a:hlinkClick r:id="rId2" action="ppaction://hlinksldjump"/>
              </a:rPr>
              <a:t>Table of Contents</a:t>
            </a:r>
            <a:endParaRPr lang="en-US" sz="1000" dirty="0"/>
          </a:p>
        </p:txBody>
      </p:sp>
    </p:spTree>
    <p:extLst>
      <p:ext uri="{BB962C8B-B14F-4D97-AF65-F5344CB8AC3E}">
        <p14:creationId xmlns:p14="http://schemas.microsoft.com/office/powerpoint/2010/main" val="43778490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9C7B6E9-4BA4-48F8-A50C-727ED936FE67}" type="datetime1">
              <a:rPr lang="en-US" smtClean="0"/>
              <a:t>12/18/2015</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a:xfrm>
            <a:off x="6873711" y="6492875"/>
            <a:ext cx="2133600" cy="365125"/>
          </a:xfrm>
        </p:spPr>
        <p:txBody>
          <a:bodyPr/>
          <a:lstStyle>
            <a:lvl1pPr>
              <a:defRPr>
                <a:solidFill>
                  <a:schemeClr val="bg1"/>
                </a:solidFill>
              </a:defRPr>
            </a:lvl1pPr>
          </a:lstStyle>
          <a:p>
            <a:pPr>
              <a:defRPr/>
            </a:pPr>
            <a:fld id="{FB25A99B-AE9E-7C48-AD22-A3EC46EC8F3B}" type="slidenum">
              <a:rPr lang="en-US" smtClean="0"/>
              <a:pPr>
                <a:defRPr/>
              </a:pPr>
              <a:t>‹#›</a:t>
            </a:fld>
            <a:endParaRPr lang="en-US" dirty="0"/>
          </a:p>
        </p:txBody>
      </p:sp>
      <p:sp>
        <p:nvSpPr>
          <p:cNvPr id="6" name="TextBox 5"/>
          <p:cNvSpPr txBox="1"/>
          <p:nvPr userDrawn="1"/>
        </p:nvSpPr>
        <p:spPr>
          <a:xfrm>
            <a:off x="8386731" y="-2361"/>
            <a:ext cx="757269" cy="553998"/>
          </a:xfrm>
          <a:prstGeom prst="rect">
            <a:avLst/>
          </a:prstGeom>
          <a:noFill/>
        </p:spPr>
        <p:txBody>
          <a:bodyPr wrap="square" rtlCol="0">
            <a:spAutoFit/>
          </a:bodyPr>
          <a:lstStyle/>
          <a:p>
            <a:r>
              <a:rPr lang="en-US" sz="1000" dirty="0" smtClean="0"/>
              <a:t>Return to </a:t>
            </a:r>
            <a:r>
              <a:rPr lang="en-US" sz="1000" dirty="0" smtClean="0">
                <a:hlinkClick r:id="rId2" action="ppaction://hlinksldjump"/>
              </a:rPr>
              <a:t>Table of Contents</a:t>
            </a:r>
            <a:endParaRPr lang="en-US" sz="1000" dirty="0"/>
          </a:p>
        </p:txBody>
      </p:sp>
    </p:spTree>
    <p:extLst>
      <p:ext uri="{BB962C8B-B14F-4D97-AF65-F5344CB8AC3E}">
        <p14:creationId xmlns:p14="http://schemas.microsoft.com/office/powerpoint/2010/main" val="1382780731"/>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8ACBE48-80C4-4989-B072-1BC4F3577EC1}" type="datetime1">
              <a:rPr lang="en-US" smtClean="0"/>
              <a:t>12/18/2015</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8AEF786-4CC6-464C-9626-B13EE9372F76}" type="slidenum">
              <a:rPr lang="en-US"/>
              <a:pPr>
                <a:defRPr/>
              </a:pPr>
              <a:t>‹#›</a:t>
            </a:fld>
            <a:endParaRPr lang="en-US" dirty="0"/>
          </a:p>
        </p:txBody>
      </p:sp>
      <p:sp>
        <p:nvSpPr>
          <p:cNvPr id="5" name="TextBox 4"/>
          <p:cNvSpPr txBox="1"/>
          <p:nvPr userDrawn="1"/>
        </p:nvSpPr>
        <p:spPr>
          <a:xfrm>
            <a:off x="8386731" y="-2361"/>
            <a:ext cx="757269" cy="553998"/>
          </a:xfrm>
          <a:prstGeom prst="rect">
            <a:avLst/>
          </a:prstGeom>
          <a:noFill/>
        </p:spPr>
        <p:txBody>
          <a:bodyPr wrap="square" rtlCol="0">
            <a:spAutoFit/>
          </a:bodyPr>
          <a:lstStyle/>
          <a:p>
            <a:r>
              <a:rPr lang="en-US" sz="1000" dirty="0" smtClean="0"/>
              <a:t>Return to </a:t>
            </a:r>
            <a:r>
              <a:rPr lang="en-US" sz="1000" dirty="0" smtClean="0">
                <a:hlinkClick r:id="rId2" action="ppaction://hlinksldjump"/>
              </a:rPr>
              <a:t>Table of Contents</a:t>
            </a:r>
            <a:endParaRPr lang="en-US" sz="1000" dirty="0"/>
          </a:p>
        </p:txBody>
      </p:sp>
    </p:spTree>
    <p:extLst>
      <p:ext uri="{BB962C8B-B14F-4D97-AF65-F5344CB8AC3E}">
        <p14:creationId xmlns:p14="http://schemas.microsoft.com/office/powerpoint/2010/main" val="2410298779"/>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3684D7F-EB8F-43B0-8970-C2339F3040CB}" type="datetime1">
              <a:rPr lang="en-US" smtClean="0"/>
              <a:t>12/18/2015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570276E-9F84-A146-991F-6914510D49B3}" type="slidenum">
              <a:rPr lang="en-US"/>
              <a:pPr>
                <a:defRPr/>
              </a:pPr>
              <a:t>‹#›</a:t>
            </a:fld>
            <a:endParaRPr lang="en-US" dirty="0"/>
          </a:p>
        </p:txBody>
      </p:sp>
    </p:spTree>
    <p:extLst>
      <p:ext uri="{BB962C8B-B14F-4D97-AF65-F5344CB8AC3E}">
        <p14:creationId xmlns:p14="http://schemas.microsoft.com/office/powerpoint/2010/main" val="404331987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F18F3D01-1285-4FBA-A72B-2EC9DD08E9D0}" type="datetime1">
              <a:rPr lang="en-US" smtClean="0"/>
              <a:t>12/18/2015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55EB7B88-50DB-DA44-93D3-168A715938B3}" type="slidenum">
              <a:rPr lang="en-US"/>
              <a:pPr>
                <a:defRPr/>
              </a:pPr>
              <a:t>‹#›</a:t>
            </a:fld>
            <a:endParaRPr lang="en-US" dirty="0"/>
          </a:p>
        </p:txBody>
      </p:sp>
    </p:spTree>
    <p:extLst>
      <p:ext uri="{BB962C8B-B14F-4D97-AF65-F5344CB8AC3E}">
        <p14:creationId xmlns:p14="http://schemas.microsoft.com/office/powerpoint/2010/main" val="20584776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05CBAC3-54FE-406A-8187-35D5AC631A89}" type="datetime1">
              <a:rPr lang="en-US" smtClean="0"/>
              <a:t>12/18/2015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59FE46D-3BCE-C74A-A583-010B7B3C6E2E}" type="slidenum">
              <a:rPr lang="en-US"/>
              <a:pPr>
                <a:defRPr/>
              </a:pPr>
              <a:t>‹#›</a:t>
            </a:fld>
            <a:endParaRPr lang="en-US" dirty="0"/>
          </a:p>
        </p:txBody>
      </p:sp>
    </p:spTree>
    <p:extLst>
      <p:ext uri="{BB962C8B-B14F-4D97-AF65-F5344CB8AC3E}">
        <p14:creationId xmlns:p14="http://schemas.microsoft.com/office/powerpoint/2010/main" val="2408405995"/>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2BB811B-CC5F-4510-BA1F-A40F67AF5F28}" type="datetime1">
              <a:rPr lang="en-US" smtClean="0"/>
              <a:t>12/18/2015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FA99CF3-EBE3-6243-AD7F-B19CF5D57282}" type="slidenum">
              <a:rPr lang="en-US"/>
              <a:pPr>
                <a:defRPr/>
              </a:pPr>
              <a:t>‹#›</a:t>
            </a:fld>
            <a:endParaRPr lang="en-US" dirty="0"/>
          </a:p>
        </p:txBody>
      </p:sp>
    </p:spTree>
    <p:extLst>
      <p:ext uri="{BB962C8B-B14F-4D97-AF65-F5344CB8AC3E}">
        <p14:creationId xmlns:p14="http://schemas.microsoft.com/office/powerpoint/2010/main" val="2584666861"/>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8B48261-E023-49F2-995C-91FB9102B167}" type="datetime1">
              <a:rPr lang="en-US" smtClean="0"/>
              <a:t>12/18/2015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DB99862-B2AD-3D47-B57F-62E40C109E1A}" type="slidenum">
              <a:rPr lang="en-US"/>
              <a:pPr>
                <a:defRPr/>
              </a:pPr>
              <a:t>‹#›</a:t>
            </a:fld>
            <a:endParaRPr lang="en-US" dirty="0"/>
          </a:p>
        </p:txBody>
      </p:sp>
    </p:spTree>
    <p:extLst>
      <p:ext uri="{BB962C8B-B14F-4D97-AF65-F5344CB8AC3E}">
        <p14:creationId xmlns:p14="http://schemas.microsoft.com/office/powerpoint/2010/main" val="2591441952"/>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05D690F-64E6-4998-817F-64A1BE5EB7A4}" type="datetime1">
              <a:rPr lang="en-US" smtClean="0"/>
              <a:t>12/18/2015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E6D9DBE-E367-2242-8B24-A5745886E107}" type="slidenum">
              <a:rPr lang="en-US"/>
              <a:pPr>
                <a:defRPr/>
              </a:pPr>
              <a:t>‹#›</a:t>
            </a:fld>
            <a:endParaRPr lang="en-US" dirty="0"/>
          </a:p>
        </p:txBody>
      </p:sp>
    </p:spTree>
    <p:extLst>
      <p:ext uri="{BB962C8B-B14F-4D97-AF65-F5344CB8AC3E}">
        <p14:creationId xmlns:p14="http://schemas.microsoft.com/office/powerpoint/2010/main" val="3924312783"/>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109274-C650-4B19-950C-DE812C5E67EC}" type="datetime1">
              <a:rPr lang="en-US" smtClean="0"/>
              <a:t>12/18/2015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3DF65F4-EE51-054E-8D2E-A39373D71D5D}" type="slidenum">
              <a:rPr lang="en-US"/>
              <a:pPr>
                <a:defRPr/>
              </a:pPr>
              <a:t>‹#›</a:t>
            </a:fld>
            <a:endParaRPr lang="en-US" dirty="0"/>
          </a:p>
        </p:txBody>
      </p:sp>
    </p:spTree>
    <p:extLst>
      <p:ext uri="{BB962C8B-B14F-4D97-AF65-F5344CB8AC3E}">
        <p14:creationId xmlns:p14="http://schemas.microsoft.com/office/powerpoint/2010/main" val="2070385785"/>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7DB89FB-547C-45F9-AE61-D7B9ACBCA3FA}" type="datetime1">
              <a:rPr lang="en-US" smtClean="0"/>
              <a:t>12/18/2015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341F099-7A9A-2D48-8ECC-CAE87A85FEE6}" type="slidenum">
              <a:rPr lang="en-US"/>
              <a:pPr>
                <a:defRPr/>
              </a:pPr>
              <a:t>‹#›</a:t>
            </a:fld>
            <a:endParaRPr lang="en-US" dirty="0"/>
          </a:p>
        </p:txBody>
      </p:sp>
    </p:spTree>
    <p:extLst>
      <p:ext uri="{BB962C8B-B14F-4D97-AF65-F5344CB8AC3E}">
        <p14:creationId xmlns:p14="http://schemas.microsoft.com/office/powerpoint/2010/main" val="3425626457"/>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E4ACC742-770E-4E35-BAE3-985EC8DE9ED7}" type="datetime1">
              <a:rPr lang="en-US" smtClean="0"/>
              <a:t>12/18/2015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DFC702A-E37A-954B-8598-BF0CA9F4130A}" type="slidenum">
              <a:rPr lang="en-US"/>
              <a:pPr>
                <a:defRPr/>
              </a:pPr>
              <a:t>‹#›</a:t>
            </a:fld>
            <a:endParaRPr lang="en-US" dirty="0"/>
          </a:p>
        </p:txBody>
      </p:sp>
    </p:spTree>
    <p:extLst>
      <p:ext uri="{BB962C8B-B14F-4D97-AF65-F5344CB8AC3E}">
        <p14:creationId xmlns:p14="http://schemas.microsoft.com/office/powerpoint/2010/main" val="551211590"/>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B0DE98B-DF3B-4389-9354-B345F6B0AC0B}" type="datetime1">
              <a:rPr lang="en-US" smtClean="0"/>
              <a:t>12/18/2015</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171D3C8-21F3-3E4C-B330-91E6EB4BE710}" type="slidenum">
              <a:rPr lang="en-US"/>
              <a:pPr>
                <a:defRPr/>
              </a:pPr>
              <a:t>‹#›</a:t>
            </a:fld>
            <a:endParaRPr lang="en-US" dirty="0"/>
          </a:p>
        </p:txBody>
      </p:sp>
    </p:spTree>
    <p:extLst>
      <p:ext uri="{BB962C8B-B14F-4D97-AF65-F5344CB8AC3E}">
        <p14:creationId xmlns:p14="http://schemas.microsoft.com/office/powerpoint/2010/main" val="1108161383"/>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E603ECC-B0CC-4CD3-9201-281CDE415148}" type="datetime1">
              <a:rPr lang="en-US" smtClean="0"/>
              <a:t>12/18/2015</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C7ECBD0-5AC2-304C-8F19-274FE5A726DF}" type="slidenum">
              <a:rPr lang="en-US"/>
              <a:pPr>
                <a:defRPr/>
              </a:pPr>
              <a:t>‹#›</a:t>
            </a:fld>
            <a:endParaRPr lang="en-US" dirty="0"/>
          </a:p>
        </p:txBody>
      </p:sp>
    </p:spTree>
    <p:extLst>
      <p:ext uri="{BB962C8B-B14F-4D97-AF65-F5344CB8AC3E}">
        <p14:creationId xmlns:p14="http://schemas.microsoft.com/office/powerpoint/2010/main" val="3120358850"/>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EB6349E-6F56-419F-9CF7-89B128A02123}" type="datetime1">
              <a:rPr lang="en-US" smtClean="0"/>
              <a:t>12/18/2015</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532ADAA-291F-BB4C-9B5D-47D16568BEC8}" type="slidenum">
              <a:rPr lang="en-US"/>
              <a:pPr>
                <a:defRPr/>
              </a:pPr>
              <a:t>‹#›</a:t>
            </a:fld>
            <a:endParaRPr lang="en-US" dirty="0"/>
          </a:p>
        </p:txBody>
      </p:sp>
    </p:spTree>
    <p:extLst>
      <p:ext uri="{BB962C8B-B14F-4D97-AF65-F5344CB8AC3E}">
        <p14:creationId xmlns:p14="http://schemas.microsoft.com/office/powerpoint/2010/main" val="118333923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E6505E16-B098-4000-8B9A-FCAF00193E9E}" type="datetime1">
              <a:rPr lang="en-US" smtClean="0"/>
              <a:t>12/18/2015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51906509-33C4-EB41-94E2-FC859AC8A2CE}" type="slidenum">
              <a:rPr lang="en-US"/>
              <a:pPr>
                <a:defRPr/>
              </a:pPr>
              <a:t>‹#›</a:t>
            </a:fld>
            <a:endParaRPr lang="en-US" dirty="0"/>
          </a:p>
        </p:txBody>
      </p:sp>
    </p:spTree>
    <p:extLst>
      <p:ext uri="{BB962C8B-B14F-4D97-AF65-F5344CB8AC3E}">
        <p14:creationId xmlns:p14="http://schemas.microsoft.com/office/powerpoint/2010/main" val="108997161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F8E42A2-6636-4CAD-94BD-D1FB343AC53B}" type="datetime1">
              <a:rPr lang="en-US" smtClean="0"/>
              <a:t>12/18/2015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94C5BFA-BF49-064B-90B0-881AE3C7E033}" type="slidenum">
              <a:rPr lang="en-US"/>
              <a:pPr>
                <a:defRPr/>
              </a:pPr>
              <a:t>‹#›</a:t>
            </a:fld>
            <a:endParaRPr lang="en-US" dirty="0"/>
          </a:p>
        </p:txBody>
      </p:sp>
    </p:spTree>
    <p:extLst>
      <p:ext uri="{BB962C8B-B14F-4D97-AF65-F5344CB8AC3E}">
        <p14:creationId xmlns:p14="http://schemas.microsoft.com/office/powerpoint/2010/main" val="1034512004"/>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D191120-FACF-407F-8A64-E7F95B3D653A}" type="datetime1">
              <a:rPr lang="en-US" smtClean="0"/>
              <a:t>12/18/2015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5140D82-44B6-2C43-AA62-92709F0E21EB}" type="slidenum">
              <a:rPr lang="en-US"/>
              <a:pPr>
                <a:defRPr/>
              </a:pPr>
              <a:t>‹#›</a:t>
            </a:fld>
            <a:endParaRPr lang="en-US" dirty="0"/>
          </a:p>
        </p:txBody>
      </p:sp>
    </p:spTree>
    <p:extLst>
      <p:ext uri="{BB962C8B-B14F-4D97-AF65-F5344CB8AC3E}">
        <p14:creationId xmlns:p14="http://schemas.microsoft.com/office/powerpoint/2010/main" val="3562250761"/>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7869886-D5E7-43C6-BD12-B9B22FEA4D71}" type="datetime1">
              <a:rPr lang="en-US" smtClean="0"/>
              <a:t>12/18/2015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70CBA87-0C0F-7D4C-ABCC-18C76A8D797F}" type="slidenum">
              <a:rPr lang="en-US"/>
              <a:pPr>
                <a:defRPr/>
              </a:pPr>
              <a:t>‹#›</a:t>
            </a:fld>
            <a:endParaRPr lang="en-US" dirty="0"/>
          </a:p>
        </p:txBody>
      </p:sp>
    </p:spTree>
    <p:extLst>
      <p:ext uri="{BB962C8B-B14F-4D97-AF65-F5344CB8AC3E}">
        <p14:creationId xmlns:p14="http://schemas.microsoft.com/office/powerpoint/2010/main" val="899923873"/>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28681D7-3A6B-46DB-9034-104A1DA454DE}" type="datetime1">
              <a:rPr lang="en-US" smtClean="0"/>
              <a:t>12/18/2015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86E3ACB-8776-274B-9D63-B1DFDC05D0D5}" type="slidenum">
              <a:rPr lang="en-US"/>
              <a:pPr>
                <a:defRPr/>
              </a:pPr>
              <a:t>‹#›</a:t>
            </a:fld>
            <a:endParaRPr lang="en-US" dirty="0"/>
          </a:p>
        </p:txBody>
      </p:sp>
    </p:spTree>
    <p:extLst>
      <p:ext uri="{BB962C8B-B14F-4D97-AF65-F5344CB8AC3E}">
        <p14:creationId xmlns:p14="http://schemas.microsoft.com/office/powerpoint/2010/main" val="3990775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7AF211A6-1566-4B6F-AE53-FF8D1A5BFFD7}" type="datetime1">
              <a:rPr lang="en-US" smtClean="0"/>
              <a:t>12/18/2015</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FD3439E6-AF49-C343-A987-71C698BC10F1}" type="slidenum">
              <a:rPr lang="en-US"/>
              <a:pPr>
                <a:defRPr/>
              </a:pPr>
              <a:t>‹#›</a:t>
            </a:fld>
            <a:endParaRPr lang="en-US" dirty="0"/>
          </a:p>
        </p:txBody>
      </p:sp>
    </p:spTree>
    <p:extLst>
      <p:ext uri="{BB962C8B-B14F-4D97-AF65-F5344CB8AC3E}">
        <p14:creationId xmlns:p14="http://schemas.microsoft.com/office/powerpoint/2010/main" val="2202790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5F48473C-2AB8-49B4-975B-20EDC8433718}" type="datetime1">
              <a:rPr lang="en-US" smtClean="0"/>
              <a:t>12/18/2015</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A536851A-31DB-5A40-B673-57761236EFBC}" type="slidenum">
              <a:rPr lang="en-US"/>
              <a:pPr>
                <a:defRPr/>
              </a:pPr>
              <a:t>‹#›</a:t>
            </a:fld>
            <a:endParaRPr lang="en-US" dirty="0"/>
          </a:p>
        </p:txBody>
      </p:sp>
    </p:spTree>
    <p:extLst>
      <p:ext uri="{BB962C8B-B14F-4D97-AF65-F5344CB8AC3E}">
        <p14:creationId xmlns:p14="http://schemas.microsoft.com/office/powerpoint/2010/main" val="1857678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F101D686-5566-49C1-8BE9-E78E3B016E20}" type="datetime1">
              <a:rPr lang="en-US" smtClean="0"/>
              <a:t>12/18/2015</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236F874C-817E-A549-8DCF-64E6B45EF1C4}" type="slidenum">
              <a:rPr lang="en-US"/>
              <a:pPr>
                <a:defRPr/>
              </a:pPr>
              <a:t>‹#›</a:t>
            </a:fld>
            <a:endParaRPr lang="en-US" dirty="0"/>
          </a:p>
        </p:txBody>
      </p:sp>
    </p:spTree>
    <p:extLst>
      <p:ext uri="{BB962C8B-B14F-4D97-AF65-F5344CB8AC3E}">
        <p14:creationId xmlns:p14="http://schemas.microsoft.com/office/powerpoint/2010/main" val="2746103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25FE4875-7CEC-4D0B-B2C0-8A7F220B70B7}" type="datetime1">
              <a:rPr lang="en-US" smtClean="0"/>
              <a:t>12/18/2015</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06303DEC-6F4D-0C4F-8FAA-73A88DD4CEA6}" type="slidenum">
              <a:rPr lang="en-US"/>
              <a:pPr>
                <a:defRPr/>
              </a:pPr>
              <a:t>‹#›</a:t>
            </a:fld>
            <a:endParaRPr lang="en-US" dirty="0"/>
          </a:p>
        </p:txBody>
      </p:sp>
    </p:spTree>
    <p:extLst>
      <p:ext uri="{BB962C8B-B14F-4D97-AF65-F5344CB8AC3E}">
        <p14:creationId xmlns:p14="http://schemas.microsoft.com/office/powerpoint/2010/main" val="1697075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6941057F-75FF-4505-A838-7EE4F9305BC2}" type="datetime1">
              <a:rPr lang="en-US" smtClean="0"/>
              <a:t>12/18/2015</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16C8B8A1-65A7-A349-8F28-E303F1091C0A}" type="slidenum">
              <a:rPr lang="en-US"/>
              <a:pPr>
                <a:defRPr/>
              </a:pPr>
              <a:t>‹#›</a:t>
            </a:fld>
            <a:endParaRPr lang="en-US" dirty="0"/>
          </a:p>
        </p:txBody>
      </p:sp>
    </p:spTree>
    <p:extLst>
      <p:ext uri="{BB962C8B-B14F-4D97-AF65-F5344CB8AC3E}">
        <p14:creationId xmlns:p14="http://schemas.microsoft.com/office/powerpoint/2010/main" val="217957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FA78EC43-98ED-4637-9543-DFF623A6B5AA}" type="datetime1">
              <a:rPr lang="en-US" smtClean="0"/>
              <a:t>12/18/2015</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C0CC5C87-0C66-9B45-B524-5D069F166B45}" type="slidenum">
              <a:rPr lang="en-US"/>
              <a:pPr>
                <a:defRPr/>
              </a:pPr>
              <a:t>‹#›</a:t>
            </a:fld>
            <a:endParaRPr lang="en-US" dirty="0"/>
          </a:p>
        </p:txBody>
      </p:sp>
    </p:spTree>
    <p:extLst>
      <p:ext uri="{BB962C8B-B14F-4D97-AF65-F5344CB8AC3E}">
        <p14:creationId xmlns:p14="http://schemas.microsoft.com/office/powerpoint/2010/main" val="2141683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3"/>
          <p:cNvSpPr>
            <a:spLocks noChangeArrowheads="1"/>
          </p:cNvSpPr>
          <p:nvPr/>
        </p:nvSpPr>
        <p:spPr bwMode="auto">
          <a:xfrm>
            <a:off x="0" y="6615113"/>
            <a:ext cx="9144000"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buSzPct val="25000"/>
            </a:pPr>
            <a:r>
              <a:rPr lang="en-US" sz="900">
                <a:solidFill>
                  <a:srgbClr val="7F7F7F"/>
                </a:solidFill>
              </a:rPr>
              <a:t>Gulf Coast Ecosystem Restoration Council Staff Work Product - Subject to Council Approval</a:t>
            </a:r>
          </a:p>
        </p:txBody>
      </p:sp>
    </p:spTree>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Lst>
  <p:timing>
    <p:tnLst>
      <p:par>
        <p:cTn id="1" dur="indefinite" restart="never" nodeType="tmRoot"/>
      </p:par>
    </p:tnLst>
  </p:timing>
  <p:hf hdr="0" ftr="0" dt="0"/>
  <p:txStyles>
    <p:titleStyle>
      <a:lvl1pPr algn="ctr" rtl="0" eaLnBrk="1" fontAlgn="base" hangingPunct="1">
        <a:spcBef>
          <a:spcPct val="0"/>
        </a:spcBef>
        <a:spcAft>
          <a:spcPct val="0"/>
        </a:spcAft>
        <a:defRPr sz="4400" kern="1200">
          <a:solidFill>
            <a:schemeClr val="tx1"/>
          </a:solidFill>
          <a:latin typeface="+mj-lt"/>
          <a:ea typeface="ＭＳ Ｐゴシック" charset="0"/>
          <a:cs typeface="ＭＳ Ｐゴシック" charset="0"/>
        </a:defRPr>
      </a:lvl1pPr>
      <a:lvl2pPr algn="ctr"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2pPr>
      <a:lvl3pPr algn="ctr"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3pPr>
      <a:lvl4pPr algn="ctr"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4pPr>
      <a:lvl5pPr algn="ctr"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6" name="Rectangle 15"/>
          <p:cNvSpPr/>
          <p:nvPr/>
        </p:nvSpPr>
        <p:spPr>
          <a:xfrm>
            <a:off x="0" y="6530975"/>
            <a:ext cx="9144000" cy="350838"/>
          </a:xfrm>
          <a:prstGeom prst="rect">
            <a:avLst/>
          </a:prstGeom>
          <a:solidFill>
            <a:srgbClr val="39507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2051" name="Picture 9"/>
          <p:cNvPicPr>
            <a:picLocks noChangeAspect="1"/>
          </p:cNvPicPr>
          <p:nvPr/>
        </p:nvPicPr>
        <p:blipFill>
          <a:blip r:embed="rId13" cstate="email">
            <a:extLst>
              <a:ext uri="{28A0092B-C50C-407E-A947-70E740481C1C}">
                <a14:useLocalDpi xmlns:a14="http://schemas.microsoft.com/office/drawing/2010/main" val="0"/>
              </a:ext>
            </a:extLst>
          </a:blip>
          <a:srcRect t="4820" b="1884"/>
          <a:stretch>
            <a:fillRect/>
          </a:stretch>
        </p:blipFill>
        <p:spPr bwMode="auto">
          <a:xfrm>
            <a:off x="0" y="-4763"/>
            <a:ext cx="9144000" cy="1520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4"/>
          <p:cNvSpPr/>
          <p:nvPr/>
        </p:nvSpPr>
        <p:spPr>
          <a:xfrm>
            <a:off x="0" y="487363"/>
            <a:ext cx="9144000" cy="668337"/>
          </a:xfrm>
          <a:prstGeom prst="rect">
            <a:avLst/>
          </a:prstGeom>
          <a:solidFill>
            <a:srgbClr val="39507F">
              <a:alpha val="8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cs typeface="+mn-cs"/>
              </a:defRPr>
            </a:lvl1pPr>
          </a:lstStyle>
          <a:p>
            <a:pPr>
              <a:defRPr/>
            </a:pPr>
            <a:fld id="{0B81880B-EC02-4E4F-B01C-B561A147B8EA}" type="datetime1">
              <a:rPr lang="en-US" smtClean="0"/>
              <a:t>12/18/2015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cs typeface="+mn-cs"/>
              </a:defRPr>
            </a:lvl1pPr>
          </a:lstStyle>
          <a:p>
            <a:pPr>
              <a:defRPr/>
            </a:pPr>
            <a:fld id="{15B296B4-B921-C747-9DBE-87461DB8C70D}" type="slidenum">
              <a:rPr lang="en-US"/>
              <a:pPr>
                <a:defRPr/>
              </a:pPr>
              <a:t>‹#›</a:t>
            </a:fld>
            <a:endParaRPr lang="en-US" dirty="0"/>
          </a:p>
        </p:txBody>
      </p:sp>
      <p:sp>
        <p:nvSpPr>
          <p:cNvPr id="2056" name="Title Placeholder 1"/>
          <p:cNvSpPr>
            <a:spLocks noGrp="1"/>
          </p:cNvSpPr>
          <p:nvPr>
            <p:ph type="title"/>
          </p:nvPr>
        </p:nvSpPr>
        <p:spPr bwMode="auto">
          <a:xfrm>
            <a:off x="1449388" y="544513"/>
            <a:ext cx="6507162"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pic>
        <p:nvPicPr>
          <p:cNvPr id="2057" name="Picture 10"/>
          <p:cNvPicPr>
            <a:picLocks noChangeAspect="1"/>
          </p:cNvPicPr>
          <p:nvPr/>
        </p:nvPicPr>
        <p:blipFill>
          <a:blip r:embed="rId14" cstate="email">
            <a:extLst>
              <a:ext uri="{28A0092B-C50C-407E-A947-70E740481C1C}">
                <a14:useLocalDpi xmlns:a14="http://schemas.microsoft.com/office/drawing/2010/main" val="0"/>
              </a:ext>
            </a:extLst>
          </a:blip>
          <a:srcRect/>
          <a:stretch>
            <a:fillRect/>
          </a:stretch>
        </p:blipFill>
        <p:spPr bwMode="auto">
          <a:xfrm>
            <a:off x="214313" y="171450"/>
            <a:ext cx="1182687" cy="118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iming>
    <p:tnLst>
      <p:par>
        <p:cTn id="1" dur="indefinite" restart="never" nodeType="tmRoot"/>
      </p:par>
    </p:tnLst>
  </p:timing>
  <p:hf hdr="0" ftr="0" dt="0"/>
  <p:txStyles>
    <p:titleStyle>
      <a:lvl1pPr algn="l" rtl="0" fontAlgn="base">
        <a:spcBef>
          <a:spcPct val="0"/>
        </a:spcBef>
        <a:spcAft>
          <a:spcPct val="0"/>
        </a:spcAft>
        <a:defRPr sz="4400" kern="1200">
          <a:solidFill>
            <a:schemeClr val="bg1"/>
          </a:solidFill>
          <a:latin typeface="Arial Narrow" panose="020B0606020202030204" pitchFamily="34" charset="0"/>
          <a:ea typeface="ＭＳ Ｐゴシック" charset="0"/>
          <a:cs typeface="ＭＳ Ｐゴシック" charset="0"/>
        </a:defRPr>
      </a:lvl1pPr>
      <a:lvl2pPr algn="l" rtl="0" fontAlgn="base">
        <a:spcBef>
          <a:spcPct val="0"/>
        </a:spcBef>
        <a:spcAft>
          <a:spcPct val="0"/>
        </a:spcAft>
        <a:defRPr sz="4400">
          <a:solidFill>
            <a:schemeClr val="bg1"/>
          </a:solidFill>
          <a:latin typeface="Arial Narrow" charset="0"/>
          <a:ea typeface="ＭＳ Ｐゴシック" charset="0"/>
          <a:cs typeface="ＭＳ Ｐゴシック" charset="0"/>
        </a:defRPr>
      </a:lvl2pPr>
      <a:lvl3pPr algn="l" rtl="0" fontAlgn="base">
        <a:spcBef>
          <a:spcPct val="0"/>
        </a:spcBef>
        <a:spcAft>
          <a:spcPct val="0"/>
        </a:spcAft>
        <a:defRPr sz="4400">
          <a:solidFill>
            <a:schemeClr val="bg1"/>
          </a:solidFill>
          <a:latin typeface="Arial Narrow" charset="0"/>
          <a:ea typeface="ＭＳ Ｐゴシック" charset="0"/>
          <a:cs typeface="ＭＳ Ｐゴシック" charset="0"/>
        </a:defRPr>
      </a:lvl3pPr>
      <a:lvl4pPr algn="l" rtl="0" fontAlgn="base">
        <a:spcBef>
          <a:spcPct val="0"/>
        </a:spcBef>
        <a:spcAft>
          <a:spcPct val="0"/>
        </a:spcAft>
        <a:defRPr sz="4400">
          <a:solidFill>
            <a:schemeClr val="bg1"/>
          </a:solidFill>
          <a:latin typeface="Arial Narrow" charset="0"/>
          <a:ea typeface="ＭＳ Ｐゴシック" charset="0"/>
          <a:cs typeface="ＭＳ Ｐゴシック" charset="0"/>
        </a:defRPr>
      </a:lvl4pPr>
      <a:lvl5pPr algn="l" rtl="0" fontAlgn="base">
        <a:spcBef>
          <a:spcPct val="0"/>
        </a:spcBef>
        <a:spcAft>
          <a:spcPct val="0"/>
        </a:spcAft>
        <a:defRPr sz="4400">
          <a:solidFill>
            <a:schemeClr val="bg1"/>
          </a:solidFill>
          <a:latin typeface="Arial Narrow" charset="0"/>
          <a:ea typeface="ＭＳ Ｐゴシック" charset="0"/>
          <a:cs typeface="ＭＳ Ｐゴシック" charset="0"/>
        </a:defRPr>
      </a:lvl5pPr>
      <a:lvl6pPr marL="457200" algn="l" rtl="0" fontAlgn="base">
        <a:spcBef>
          <a:spcPct val="0"/>
        </a:spcBef>
        <a:spcAft>
          <a:spcPct val="0"/>
        </a:spcAft>
        <a:defRPr sz="4400">
          <a:solidFill>
            <a:schemeClr val="bg1"/>
          </a:solidFill>
          <a:latin typeface="Arial Narrow" charset="0"/>
          <a:ea typeface="ＭＳ Ｐゴシック" charset="0"/>
          <a:cs typeface="ＭＳ Ｐゴシック" charset="0"/>
        </a:defRPr>
      </a:lvl6pPr>
      <a:lvl7pPr marL="914400" algn="l" rtl="0" fontAlgn="base">
        <a:spcBef>
          <a:spcPct val="0"/>
        </a:spcBef>
        <a:spcAft>
          <a:spcPct val="0"/>
        </a:spcAft>
        <a:defRPr sz="4400">
          <a:solidFill>
            <a:schemeClr val="bg1"/>
          </a:solidFill>
          <a:latin typeface="Arial Narrow" charset="0"/>
          <a:ea typeface="ＭＳ Ｐゴシック" charset="0"/>
          <a:cs typeface="ＭＳ Ｐゴシック" charset="0"/>
        </a:defRPr>
      </a:lvl7pPr>
      <a:lvl8pPr marL="1371600" algn="l" rtl="0" fontAlgn="base">
        <a:spcBef>
          <a:spcPct val="0"/>
        </a:spcBef>
        <a:spcAft>
          <a:spcPct val="0"/>
        </a:spcAft>
        <a:defRPr sz="4400">
          <a:solidFill>
            <a:schemeClr val="bg1"/>
          </a:solidFill>
          <a:latin typeface="Arial Narrow" charset="0"/>
          <a:ea typeface="ＭＳ Ｐゴシック" charset="0"/>
          <a:cs typeface="ＭＳ Ｐゴシック" charset="0"/>
        </a:defRPr>
      </a:lvl8pPr>
      <a:lvl9pPr marL="1828800" algn="l" rtl="0" fontAlgn="base">
        <a:spcBef>
          <a:spcPct val="0"/>
        </a:spcBef>
        <a:spcAft>
          <a:spcPct val="0"/>
        </a:spcAft>
        <a:defRPr sz="4400">
          <a:solidFill>
            <a:schemeClr val="bg1"/>
          </a:solidFill>
          <a:latin typeface="Arial Narrow" charset="0"/>
          <a:ea typeface="ＭＳ Ｐゴシック" charset="0"/>
          <a:cs typeface="ＭＳ Ｐゴシック"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6" name="Rectangle 15"/>
          <p:cNvSpPr/>
          <p:nvPr/>
        </p:nvSpPr>
        <p:spPr>
          <a:xfrm>
            <a:off x="0" y="6530975"/>
            <a:ext cx="9144000" cy="350838"/>
          </a:xfrm>
          <a:prstGeom prst="rect">
            <a:avLst/>
          </a:prstGeom>
          <a:solidFill>
            <a:srgbClr val="39507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pic>
        <p:nvPicPr>
          <p:cNvPr id="3075" name="Picture 9"/>
          <p:cNvPicPr>
            <a:picLocks noChangeAspect="1"/>
          </p:cNvPicPr>
          <p:nvPr/>
        </p:nvPicPr>
        <p:blipFill>
          <a:blip r:embed="rId13" cstate="email">
            <a:extLst>
              <a:ext uri="{28A0092B-C50C-407E-A947-70E740481C1C}">
                <a14:useLocalDpi xmlns:a14="http://schemas.microsoft.com/office/drawing/2010/main" val="0"/>
              </a:ext>
            </a:extLst>
          </a:blip>
          <a:srcRect t="4820" b="1884"/>
          <a:stretch>
            <a:fillRect/>
          </a:stretch>
        </p:blipFill>
        <p:spPr bwMode="auto">
          <a:xfrm>
            <a:off x="0" y="-4763"/>
            <a:ext cx="9144000" cy="1520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4"/>
          <p:cNvSpPr/>
          <p:nvPr/>
        </p:nvSpPr>
        <p:spPr>
          <a:xfrm>
            <a:off x="0" y="487363"/>
            <a:ext cx="9144000" cy="668337"/>
          </a:xfrm>
          <a:prstGeom prst="rect">
            <a:avLst/>
          </a:prstGeom>
          <a:solidFill>
            <a:srgbClr val="39507F">
              <a:alpha val="8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prstClr val="black">
                    <a:tint val="75000"/>
                  </a:prstClr>
                </a:solidFill>
                <a:latin typeface="+mn-lt"/>
                <a:ea typeface="+mn-ea"/>
                <a:cs typeface="+mn-cs"/>
              </a:defRPr>
            </a:lvl1pPr>
          </a:lstStyle>
          <a:p>
            <a:pPr>
              <a:defRPr/>
            </a:pPr>
            <a:fld id="{98CE3247-8D35-4EFB-8C2D-7616A09EABCD}" type="datetime1">
              <a:rPr lang="en-US" smtClean="0"/>
              <a:t>12/18/2015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prstClr val="black">
                    <a:tint val="75000"/>
                  </a:prst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prstClr val="black">
                    <a:tint val="75000"/>
                  </a:prstClr>
                </a:solidFill>
                <a:latin typeface="+mn-lt"/>
                <a:ea typeface="+mn-ea"/>
                <a:cs typeface="+mn-cs"/>
              </a:defRPr>
            </a:lvl1pPr>
          </a:lstStyle>
          <a:p>
            <a:pPr>
              <a:defRPr/>
            </a:pPr>
            <a:fld id="{87A43172-8361-5F4D-AA37-301C6D98F104}" type="slidenum">
              <a:rPr lang="en-US"/>
              <a:pPr>
                <a:defRPr/>
              </a:pPr>
              <a:t>‹#›</a:t>
            </a:fld>
            <a:endParaRPr lang="en-US" dirty="0"/>
          </a:p>
        </p:txBody>
      </p:sp>
      <p:sp>
        <p:nvSpPr>
          <p:cNvPr id="3080" name="Title Placeholder 1"/>
          <p:cNvSpPr>
            <a:spLocks noGrp="1"/>
          </p:cNvSpPr>
          <p:nvPr>
            <p:ph type="title"/>
          </p:nvPr>
        </p:nvSpPr>
        <p:spPr bwMode="auto">
          <a:xfrm>
            <a:off x="1449388" y="544513"/>
            <a:ext cx="6507162"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pic>
        <p:nvPicPr>
          <p:cNvPr id="3081" name="Picture 10"/>
          <p:cNvPicPr>
            <a:picLocks noChangeAspect="1"/>
          </p:cNvPicPr>
          <p:nvPr/>
        </p:nvPicPr>
        <p:blipFill>
          <a:blip r:embed="rId14" cstate="email">
            <a:extLst>
              <a:ext uri="{28A0092B-C50C-407E-A947-70E740481C1C}">
                <a14:useLocalDpi xmlns:a14="http://schemas.microsoft.com/office/drawing/2010/main" val="0"/>
              </a:ext>
            </a:extLst>
          </a:blip>
          <a:srcRect/>
          <a:stretch>
            <a:fillRect/>
          </a:stretch>
        </p:blipFill>
        <p:spPr bwMode="auto">
          <a:xfrm>
            <a:off x="214313" y="171450"/>
            <a:ext cx="1182687" cy="118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timing>
    <p:tnLst>
      <p:par>
        <p:cTn id="1" dur="indefinite" restart="never" nodeType="tmRoot"/>
      </p:par>
    </p:tnLst>
  </p:timing>
  <p:hf hdr="0" ftr="0" dt="0"/>
  <p:txStyles>
    <p:titleStyle>
      <a:lvl1pPr algn="l" rtl="0" fontAlgn="base">
        <a:spcBef>
          <a:spcPct val="0"/>
        </a:spcBef>
        <a:spcAft>
          <a:spcPct val="0"/>
        </a:spcAft>
        <a:defRPr sz="4400" kern="1200">
          <a:solidFill>
            <a:schemeClr val="bg1"/>
          </a:solidFill>
          <a:latin typeface="Arial Narrow" panose="020B0606020202030204" pitchFamily="34" charset="0"/>
          <a:ea typeface="ＭＳ Ｐゴシック" charset="0"/>
          <a:cs typeface="ＭＳ Ｐゴシック" charset="0"/>
        </a:defRPr>
      </a:lvl1pPr>
      <a:lvl2pPr algn="l" rtl="0" fontAlgn="base">
        <a:spcBef>
          <a:spcPct val="0"/>
        </a:spcBef>
        <a:spcAft>
          <a:spcPct val="0"/>
        </a:spcAft>
        <a:defRPr sz="4400">
          <a:solidFill>
            <a:schemeClr val="bg1"/>
          </a:solidFill>
          <a:latin typeface="Arial Narrow" charset="0"/>
          <a:ea typeface="ＭＳ Ｐゴシック" charset="0"/>
          <a:cs typeface="ＭＳ Ｐゴシック" charset="0"/>
        </a:defRPr>
      </a:lvl2pPr>
      <a:lvl3pPr algn="l" rtl="0" fontAlgn="base">
        <a:spcBef>
          <a:spcPct val="0"/>
        </a:spcBef>
        <a:spcAft>
          <a:spcPct val="0"/>
        </a:spcAft>
        <a:defRPr sz="4400">
          <a:solidFill>
            <a:schemeClr val="bg1"/>
          </a:solidFill>
          <a:latin typeface="Arial Narrow" charset="0"/>
          <a:ea typeface="ＭＳ Ｐゴシック" charset="0"/>
          <a:cs typeface="ＭＳ Ｐゴシック" charset="0"/>
        </a:defRPr>
      </a:lvl3pPr>
      <a:lvl4pPr algn="l" rtl="0" fontAlgn="base">
        <a:spcBef>
          <a:spcPct val="0"/>
        </a:spcBef>
        <a:spcAft>
          <a:spcPct val="0"/>
        </a:spcAft>
        <a:defRPr sz="4400">
          <a:solidFill>
            <a:schemeClr val="bg1"/>
          </a:solidFill>
          <a:latin typeface="Arial Narrow" charset="0"/>
          <a:ea typeface="ＭＳ Ｐゴシック" charset="0"/>
          <a:cs typeface="ＭＳ Ｐゴシック" charset="0"/>
        </a:defRPr>
      </a:lvl4pPr>
      <a:lvl5pPr algn="l" rtl="0" fontAlgn="base">
        <a:spcBef>
          <a:spcPct val="0"/>
        </a:spcBef>
        <a:spcAft>
          <a:spcPct val="0"/>
        </a:spcAft>
        <a:defRPr sz="4400">
          <a:solidFill>
            <a:schemeClr val="bg1"/>
          </a:solidFill>
          <a:latin typeface="Arial Narrow" charset="0"/>
          <a:ea typeface="ＭＳ Ｐゴシック" charset="0"/>
          <a:cs typeface="ＭＳ Ｐゴシック" charset="0"/>
        </a:defRPr>
      </a:lvl5pPr>
      <a:lvl6pPr marL="457200" algn="l" rtl="0" fontAlgn="base">
        <a:spcBef>
          <a:spcPct val="0"/>
        </a:spcBef>
        <a:spcAft>
          <a:spcPct val="0"/>
        </a:spcAft>
        <a:defRPr sz="4400">
          <a:solidFill>
            <a:schemeClr val="bg1"/>
          </a:solidFill>
          <a:latin typeface="Arial Narrow" charset="0"/>
          <a:ea typeface="ＭＳ Ｐゴシック" charset="0"/>
          <a:cs typeface="ＭＳ Ｐゴシック" charset="0"/>
        </a:defRPr>
      </a:lvl6pPr>
      <a:lvl7pPr marL="914400" algn="l" rtl="0" fontAlgn="base">
        <a:spcBef>
          <a:spcPct val="0"/>
        </a:spcBef>
        <a:spcAft>
          <a:spcPct val="0"/>
        </a:spcAft>
        <a:defRPr sz="4400">
          <a:solidFill>
            <a:schemeClr val="bg1"/>
          </a:solidFill>
          <a:latin typeface="Arial Narrow" charset="0"/>
          <a:ea typeface="ＭＳ Ｐゴシック" charset="0"/>
          <a:cs typeface="ＭＳ Ｐゴシック" charset="0"/>
        </a:defRPr>
      </a:lvl7pPr>
      <a:lvl8pPr marL="1371600" algn="l" rtl="0" fontAlgn="base">
        <a:spcBef>
          <a:spcPct val="0"/>
        </a:spcBef>
        <a:spcAft>
          <a:spcPct val="0"/>
        </a:spcAft>
        <a:defRPr sz="4400">
          <a:solidFill>
            <a:schemeClr val="bg1"/>
          </a:solidFill>
          <a:latin typeface="Arial Narrow" charset="0"/>
          <a:ea typeface="ＭＳ Ｐゴシック" charset="0"/>
          <a:cs typeface="ＭＳ Ｐゴシック" charset="0"/>
        </a:defRPr>
      </a:lvl8pPr>
      <a:lvl9pPr marL="1828800" algn="l" rtl="0" fontAlgn="base">
        <a:spcBef>
          <a:spcPct val="0"/>
        </a:spcBef>
        <a:spcAft>
          <a:spcPct val="0"/>
        </a:spcAft>
        <a:defRPr sz="4400">
          <a:solidFill>
            <a:schemeClr val="bg1"/>
          </a:solidFill>
          <a:latin typeface="Arial Narrow" charset="0"/>
          <a:ea typeface="ＭＳ Ｐゴシック" charset="0"/>
          <a:cs typeface="ＭＳ Ｐゴシック"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8" Type="http://schemas.openxmlformats.org/officeDocument/2006/relationships/slide" Target="slide17.xml"/><Relationship Id="rId13" Type="http://schemas.openxmlformats.org/officeDocument/2006/relationships/slide" Target="slide27.xml"/><Relationship Id="rId3" Type="http://schemas.openxmlformats.org/officeDocument/2006/relationships/slide" Target="slide7.xml"/><Relationship Id="rId7" Type="http://schemas.openxmlformats.org/officeDocument/2006/relationships/slide" Target="slide16.xml"/><Relationship Id="rId12" Type="http://schemas.openxmlformats.org/officeDocument/2006/relationships/slide" Target="slide25.xml"/><Relationship Id="rId2" Type="http://schemas.openxmlformats.org/officeDocument/2006/relationships/slide" Target="slide6.xml"/><Relationship Id="rId1" Type="http://schemas.openxmlformats.org/officeDocument/2006/relationships/slideLayout" Target="../slideLayouts/slideLayout13.xml"/><Relationship Id="rId6" Type="http://schemas.openxmlformats.org/officeDocument/2006/relationships/slide" Target="slide15.xml"/><Relationship Id="rId11" Type="http://schemas.openxmlformats.org/officeDocument/2006/relationships/slide" Target="slide23.xml"/><Relationship Id="rId5" Type="http://schemas.openxmlformats.org/officeDocument/2006/relationships/slide" Target="slide12.xml"/><Relationship Id="rId10" Type="http://schemas.openxmlformats.org/officeDocument/2006/relationships/slide" Target="slide22.xml"/><Relationship Id="rId4" Type="http://schemas.openxmlformats.org/officeDocument/2006/relationships/slide" Target="slide8.xml"/><Relationship Id="rId9" Type="http://schemas.openxmlformats.org/officeDocument/2006/relationships/slide" Target="slide2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hyperlink" Target="mailto:kristin.smith@restorethegulf.gov" TargetMode="External"/><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3" Type="http://schemas.openxmlformats.org/officeDocument/2006/relationships/hyperlink" Target="http://www.restorethegulf.gov/gcerc-grants-office" TargetMode="External"/><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hyperlink" Target="http://www.dandb.com" TargetMode="External"/><Relationship Id="rId2" Type="http://schemas.openxmlformats.org/officeDocument/2006/relationships/notesSlide" Target="../notesSlides/notesSlide21.xml"/><Relationship Id="rId1" Type="http://schemas.openxmlformats.org/officeDocument/2006/relationships/slideLayout" Target="../slideLayouts/slideLayout17.xml"/><Relationship Id="rId4" Type="http://schemas.openxmlformats.org/officeDocument/2006/relationships/hyperlink" Target="http://www.sam.gov/"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hyperlink" Target="http://www.restorethegulf.gov/gcerc-grants-office" TargetMode="External"/><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8" Type="http://schemas.openxmlformats.org/officeDocument/2006/relationships/slide" Target="slide40.xml"/><Relationship Id="rId3" Type="http://schemas.openxmlformats.org/officeDocument/2006/relationships/slide" Target="slide32.xml"/><Relationship Id="rId7" Type="http://schemas.openxmlformats.org/officeDocument/2006/relationships/slide" Target="slide39.xml"/><Relationship Id="rId12" Type="http://schemas.openxmlformats.org/officeDocument/2006/relationships/slide" Target="slide46.xml"/><Relationship Id="rId2" Type="http://schemas.openxmlformats.org/officeDocument/2006/relationships/slide" Target="slide30.xml"/><Relationship Id="rId1" Type="http://schemas.openxmlformats.org/officeDocument/2006/relationships/slideLayout" Target="../slideLayouts/slideLayout13.xml"/><Relationship Id="rId6" Type="http://schemas.openxmlformats.org/officeDocument/2006/relationships/slide" Target="slide37.xml"/><Relationship Id="rId11" Type="http://schemas.openxmlformats.org/officeDocument/2006/relationships/slide" Target="slide45.xml"/><Relationship Id="rId5" Type="http://schemas.openxmlformats.org/officeDocument/2006/relationships/slide" Target="slide35.xml"/><Relationship Id="rId10" Type="http://schemas.openxmlformats.org/officeDocument/2006/relationships/slide" Target="slide44.xml"/><Relationship Id="rId4" Type="http://schemas.openxmlformats.org/officeDocument/2006/relationships/slide" Target="slide34.xml"/><Relationship Id="rId9" Type="http://schemas.openxmlformats.org/officeDocument/2006/relationships/slide" Target="slide4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8" Type="http://schemas.openxmlformats.org/officeDocument/2006/relationships/slide" Target="slide63.xml"/><Relationship Id="rId3" Type="http://schemas.openxmlformats.org/officeDocument/2006/relationships/slide" Target="slide56.xml"/><Relationship Id="rId7" Type="http://schemas.openxmlformats.org/officeDocument/2006/relationships/slide" Target="slide61.xml"/><Relationship Id="rId12" Type="http://schemas.openxmlformats.org/officeDocument/2006/relationships/slide" Target="slide77.xml"/><Relationship Id="rId2" Type="http://schemas.openxmlformats.org/officeDocument/2006/relationships/slide" Target="slide52.xml"/><Relationship Id="rId1" Type="http://schemas.openxmlformats.org/officeDocument/2006/relationships/slideLayout" Target="../slideLayouts/slideLayout13.xml"/><Relationship Id="rId6" Type="http://schemas.openxmlformats.org/officeDocument/2006/relationships/slide" Target="slide59.xml"/><Relationship Id="rId11" Type="http://schemas.openxmlformats.org/officeDocument/2006/relationships/slide" Target="slide76.xml"/><Relationship Id="rId5" Type="http://schemas.openxmlformats.org/officeDocument/2006/relationships/slide" Target="slide58.xml"/><Relationship Id="rId10" Type="http://schemas.openxmlformats.org/officeDocument/2006/relationships/slide" Target="slide72.xml"/><Relationship Id="rId4" Type="http://schemas.openxmlformats.org/officeDocument/2006/relationships/slide" Target="slide57.xml"/><Relationship Id="rId9" Type="http://schemas.openxmlformats.org/officeDocument/2006/relationships/slide" Target="slide6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5.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8" Type="http://schemas.openxmlformats.org/officeDocument/2006/relationships/slide" Target="slide89.xml"/><Relationship Id="rId3" Type="http://schemas.openxmlformats.org/officeDocument/2006/relationships/slide" Target="slide82.xml"/><Relationship Id="rId7" Type="http://schemas.openxmlformats.org/officeDocument/2006/relationships/slide" Target="slide88.xml"/><Relationship Id="rId2" Type="http://schemas.openxmlformats.org/officeDocument/2006/relationships/slide" Target="slide79.xml"/><Relationship Id="rId1" Type="http://schemas.openxmlformats.org/officeDocument/2006/relationships/slideLayout" Target="../slideLayouts/slideLayout13.xml"/><Relationship Id="rId6" Type="http://schemas.openxmlformats.org/officeDocument/2006/relationships/slide" Target="slide87.xml"/><Relationship Id="rId5" Type="http://schemas.openxmlformats.org/officeDocument/2006/relationships/slide" Target="slide86.xml"/><Relationship Id="rId10" Type="http://schemas.openxmlformats.org/officeDocument/2006/relationships/hyperlink" Target="mailto:kristin.smith@restorethegulf.gov?subject=12-11-2015%20Presentation" TargetMode="External"/><Relationship Id="rId4" Type="http://schemas.openxmlformats.org/officeDocument/2006/relationships/slide" Target="slide84.xml"/><Relationship Id="rId9" Type="http://schemas.openxmlformats.org/officeDocument/2006/relationships/slide" Target="slide90.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3" Type="http://schemas.openxmlformats.org/officeDocument/2006/relationships/hyperlink" Target="http://www.ecfr.gov/" TargetMode="External"/><Relationship Id="rId2" Type="http://schemas.openxmlformats.org/officeDocument/2006/relationships/notesSlide" Target="../notesSlides/notesSlide52.xml"/><Relationship Id="rId1" Type="http://schemas.openxmlformats.org/officeDocument/2006/relationships/slideLayout" Target="../slideLayouts/slideLayout1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hyperlink" Target="http://www.ecfr.gov/" TargetMode="External"/><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3.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3.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3.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3.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3.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3.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3.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3.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3.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3.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3.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3.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3.xml"/></Relationships>
</file>

<file path=ppt/slides/_rels/slide89.xml.rels><?xml version="1.0" encoding="UTF-8" standalone="yes"?>
<Relationships xmlns="http://schemas.openxmlformats.org/package/2006/relationships"><Relationship Id="rId3" Type="http://schemas.openxmlformats.org/officeDocument/2006/relationships/hyperlink" Target="http://www.restorethegulf.gov/gcerc-grants-office" TargetMode="External"/><Relationship Id="rId2" Type="http://schemas.openxmlformats.org/officeDocument/2006/relationships/notesSlide" Target="../notesSlides/notesSlide8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3.xml"/></Relationships>
</file>

<file path=ppt/slides/_rels/slide91.xml.rels><?xml version="1.0" encoding="UTF-8" standalone="yes"?>
<Relationships xmlns="http://schemas.openxmlformats.org/package/2006/relationships"><Relationship Id="rId3" Type="http://schemas.openxmlformats.org/officeDocument/2006/relationships/hyperlink" Target="mailto:kristin.smith@restorethegulf.gov" TargetMode="External"/><Relationship Id="rId2" Type="http://schemas.openxmlformats.org/officeDocument/2006/relationships/notesSlide" Target="../notesSlides/notesSlide87.xml"/><Relationship Id="rId1" Type="http://schemas.openxmlformats.org/officeDocument/2006/relationships/slideLayout" Target="../slideLayouts/slideLayout13.xml"/><Relationship Id="rId6" Type="http://schemas.openxmlformats.org/officeDocument/2006/relationships/hyperlink" Target="http://www.restorethegulf.gov/" TargetMode="External"/><Relationship Id="rId5" Type="http://schemas.openxmlformats.org/officeDocument/2006/relationships/hyperlink" Target="mailto:John.ettinger@restorethegulf.gov" TargetMode="External"/><Relationship Id="rId4" Type="http://schemas.openxmlformats.org/officeDocument/2006/relationships/hyperlink" Target="mailto:Alyssa.dausman@restorethegulf.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061720" y="2276475"/>
            <a:ext cx="7167880" cy="1080135"/>
          </a:xfrm>
        </p:spPr>
        <p:txBody>
          <a:bodyPr/>
          <a:lstStyle/>
          <a:p>
            <a:pPr algn="ctr"/>
            <a:r>
              <a:rPr lang="en-US" b="1" dirty="0" smtClean="0">
                <a:solidFill>
                  <a:schemeClr val="accent1">
                    <a:lumMod val="75000"/>
                  </a:schemeClr>
                </a:solidFill>
              </a:rPr>
              <a:t>Recipient Guidance -  Preparation of Grants and IAAs</a:t>
            </a:r>
            <a:r>
              <a:rPr lang="en-US" dirty="0" smtClean="0">
                <a:solidFill>
                  <a:schemeClr val="accent1">
                    <a:lumMod val="75000"/>
                  </a:schemeClr>
                </a:solidFill>
              </a:rPr>
              <a:t>	</a:t>
            </a:r>
            <a:endParaRPr lang="en-US" dirty="0">
              <a:solidFill>
                <a:schemeClr val="accent1">
                  <a:lumMod val="75000"/>
                </a:schemeClr>
              </a:solidFill>
            </a:endParaRPr>
          </a:p>
        </p:txBody>
      </p:sp>
      <p:sp>
        <p:nvSpPr>
          <p:cNvPr id="4" name="Subtitle 3"/>
          <p:cNvSpPr>
            <a:spLocks noGrp="1"/>
          </p:cNvSpPr>
          <p:nvPr>
            <p:ph type="subTitle" idx="1"/>
          </p:nvPr>
        </p:nvSpPr>
        <p:spPr>
          <a:xfrm>
            <a:off x="1351280" y="3539490"/>
            <a:ext cx="6400800" cy="2971800"/>
          </a:xfrm>
        </p:spPr>
        <p:txBody>
          <a:bodyPr/>
          <a:lstStyle/>
          <a:p>
            <a:endParaRPr lang="en-US" dirty="0" smtClean="0">
              <a:solidFill>
                <a:schemeClr val="accent3">
                  <a:lumMod val="50000"/>
                </a:schemeClr>
              </a:solidFill>
            </a:endParaRPr>
          </a:p>
          <a:p>
            <a:r>
              <a:rPr lang="en-US" dirty="0" smtClean="0">
                <a:solidFill>
                  <a:schemeClr val="accent3">
                    <a:lumMod val="50000"/>
                  </a:schemeClr>
                </a:solidFill>
              </a:rPr>
              <a:t>December 11, 2015</a:t>
            </a:r>
          </a:p>
          <a:p>
            <a:r>
              <a:rPr lang="en-US" dirty="0" smtClean="0">
                <a:solidFill>
                  <a:schemeClr val="accent3">
                    <a:lumMod val="50000"/>
                  </a:schemeClr>
                </a:solidFill>
              </a:rPr>
              <a:t>1 PM Central</a:t>
            </a:r>
          </a:p>
          <a:p>
            <a:endParaRPr lang="en-US" dirty="0" smtClean="0">
              <a:solidFill>
                <a:schemeClr val="accent3">
                  <a:lumMod val="50000"/>
                </a:schemeClr>
              </a:solidFill>
            </a:endParaRPr>
          </a:p>
          <a:p>
            <a:endParaRPr lang="en-US" dirty="0" smtClean="0"/>
          </a:p>
          <a:p>
            <a:endParaRPr lang="en-US" dirty="0"/>
          </a:p>
        </p:txBody>
      </p:sp>
      <p:sp>
        <p:nvSpPr>
          <p:cNvPr id="5" name="Slide Number Placeholder 4"/>
          <p:cNvSpPr>
            <a:spLocks noGrp="1"/>
          </p:cNvSpPr>
          <p:nvPr>
            <p:ph type="sldNum" sz="quarter" idx="12"/>
          </p:nvPr>
        </p:nvSpPr>
        <p:spPr>
          <a:xfrm>
            <a:off x="6786880" y="6492875"/>
            <a:ext cx="2133600" cy="365125"/>
          </a:xfrm>
        </p:spPr>
        <p:txBody>
          <a:bodyPr/>
          <a:lstStyle/>
          <a:p>
            <a:pPr>
              <a:defRPr/>
            </a:pPr>
            <a:fld id="{E3184FD1-71A4-6145-8B8F-E2967130DFBE}" type="slidenum">
              <a:rPr lang="en-US" smtClean="0">
                <a:solidFill>
                  <a:schemeClr val="bg1"/>
                </a:solidFill>
              </a:rPr>
              <a:pPr>
                <a:defRPr/>
              </a:pPr>
              <a:t>1</a:t>
            </a:fld>
            <a:endParaRPr lang="en-US" dirty="0">
              <a:solidFill>
                <a:schemeClr val="bg1"/>
              </a:solidFill>
            </a:endParaRPr>
          </a:p>
        </p:txBody>
      </p:sp>
    </p:spTree>
    <p:extLst>
      <p:ext uri="{BB962C8B-B14F-4D97-AF65-F5344CB8AC3E}">
        <p14:creationId xmlns:p14="http://schemas.microsoft.com/office/powerpoint/2010/main" val="28990089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23838"/>
            <a:ext cx="8229600" cy="1143000"/>
          </a:xfrm>
        </p:spPr>
        <p:txBody>
          <a:bodyPr/>
          <a:lstStyle/>
          <a:p>
            <a:r>
              <a:rPr lang="en-US" dirty="0" smtClean="0"/>
              <a:t>Recipient Guidance Manual</a:t>
            </a:r>
            <a:endParaRPr lang="en-US" dirty="0"/>
          </a:p>
        </p:txBody>
      </p:sp>
      <p:sp>
        <p:nvSpPr>
          <p:cNvPr id="3" name="Content Placeholder 2"/>
          <p:cNvSpPr>
            <a:spLocks noGrp="1"/>
          </p:cNvSpPr>
          <p:nvPr>
            <p:ph idx="1"/>
          </p:nvPr>
        </p:nvSpPr>
        <p:spPr>
          <a:xfrm>
            <a:off x="457200" y="1600200"/>
            <a:ext cx="8524240" cy="4525963"/>
          </a:xfrm>
        </p:spPr>
        <p:txBody>
          <a:bodyPr/>
          <a:lstStyle/>
          <a:p>
            <a:pPr>
              <a:spcAft>
                <a:spcPts val="1200"/>
              </a:spcAft>
            </a:pPr>
            <a:r>
              <a:rPr lang="en-US" dirty="0"/>
              <a:t>Part </a:t>
            </a:r>
            <a:r>
              <a:rPr lang="en-US" dirty="0" smtClean="0"/>
              <a:t>I - Proposal </a:t>
            </a:r>
            <a:r>
              <a:rPr lang="en-US" dirty="0"/>
              <a:t>Guide: Council-Selected </a:t>
            </a:r>
            <a:r>
              <a:rPr lang="en-US" dirty="0" smtClean="0"/>
              <a:t>Restoration Component </a:t>
            </a:r>
            <a:r>
              <a:rPr lang="en-US" sz="2800" i="1" dirty="0" smtClean="0"/>
              <a:t>(Bucket 2)</a:t>
            </a:r>
            <a:endParaRPr lang="en-US" sz="2800" i="1" dirty="0"/>
          </a:p>
          <a:p>
            <a:r>
              <a:rPr lang="en-US" dirty="0"/>
              <a:t>Part </a:t>
            </a:r>
            <a:r>
              <a:rPr lang="en-US" dirty="0" smtClean="0"/>
              <a:t>II - Proposal </a:t>
            </a:r>
            <a:r>
              <a:rPr lang="en-US" dirty="0"/>
              <a:t>Guide: Spill Impact </a:t>
            </a:r>
            <a:r>
              <a:rPr lang="en-US" dirty="0" smtClean="0"/>
              <a:t>Component </a:t>
            </a:r>
            <a:br>
              <a:rPr lang="en-US" dirty="0" smtClean="0"/>
            </a:br>
            <a:r>
              <a:rPr lang="en-US" dirty="0" smtClean="0"/>
              <a:t>              </a:t>
            </a:r>
            <a:r>
              <a:rPr lang="en-US" sz="2800" i="1" dirty="0" smtClean="0"/>
              <a:t>(Bucket 3)</a:t>
            </a:r>
            <a:endParaRPr lang="en-US" sz="2800" i="1" dirty="0"/>
          </a:p>
          <a:p>
            <a:pPr>
              <a:spcAft>
                <a:spcPts val="1200"/>
              </a:spcAft>
            </a:pPr>
            <a:r>
              <a:rPr lang="en-US" dirty="0"/>
              <a:t>Part </a:t>
            </a:r>
            <a:r>
              <a:rPr lang="en-US" dirty="0" smtClean="0"/>
              <a:t>III - Application </a:t>
            </a:r>
            <a:r>
              <a:rPr lang="en-US" dirty="0"/>
              <a:t>Guide </a:t>
            </a:r>
            <a:r>
              <a:rPr lang="en-US" dirty="0" smtClean="0"/>
              <a:t/>
            </a:r>
            <a:br>
              <a:rPr lang="en-US" dirty="0" smtClean="0"/>
            </a:br>
            <a:r>
              <a:rPr lang="en-US" dirty="0" smtClean="0"/>
              <a:t>               </a:t>
            </a:r>
            <a:r>
              <a:rPr lang="en-US" sz="2800" i="1" dirty="0" smtClean="0"/>
              <a:t>(applies to both components)</a:t>
            </a:r>
            <a:endParaRPr lang="en-US" sz="2800" i="1" dirty="0"/>
          </a:p>
          <a:p>
            <a:r>
              <a:rPr lang="en-US" dirty="0"/>
              <a:t>Part </a:t>
            </a:r>
            <a:r>
              <a:rPr lang="en-US" dirty="0" smtClean="0"/>
              <a:t>IV - Award </a:t>
            </a:r>
            <a:r>
              <a:rPr lang="en-US" dirty="0"/>
              <a:t>and Administration </a:t>
            </a:r>
            <a:r>
              <a:rPr lang="en-US" dirty="0" smtClean="0"/>
              <a:t>Guide</a:t>
            </a:r>
            <a:br>
              <a:rPr lang="en-US" dirty="0" smtClean="0"/>
            </a:br>
            <a:r>
              <a:rPr lang="en-US" dirty="0" smtClean="0"/>
              <a:t>               </a:t>
            </a:r>
            <a:r>
              <a:rPr lang="en-US" sz="2800" i="1" dirty="0" smtClean="0"/>
              <a:t>(applies to both components)</a:t>
            </a:r>
            <a:endParaRPr lang="en-US" sz="2800" i="1" dirty="0"/>
          </a:p>
          <a:p>
            <a:pPr marL="0" indent="0">
              <a:buNone/>
            </a:pPr>
            <a:endParaRPr lang="en-US" dirty="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10</a:t>
            </a:fld>
            <a:endParaRPr lang="en-US" dirty="0"/>
          </a:p>
        </p:txBody>
      </p:sp>
    </p:spTree>
    <p:extLst>
      <p:ext uri="{BB962C8B-B14F-4D97-AF65-F5344CB8AC3E}">
        <p14:creationId xmlns:p14="http://schemas.microsoft.com/office/powerpoint/2010/main" val="34495698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23838"/>
            <a:ext cx="8229600" cy="1143000"/>
          </a:xfrm>
        </p:spPr>
        <p:txBody>
          <a:bodyPr/>
          <a:lstStyle/>
          <a:p>
            <a:r>
              <a:rPr lang="en-US" dirty="0" smtClean="0"/>
              <a:t>General Information</a:t>
            </a:r>
            <a:endParaRPr lang="en-US" dirty="0"/>
          </a:p>
        </p:txBody>
      </p:sp>
      <p:sp>
        <p:nvSpPr>
          <p:cNvPr id="3" name="Content Placeholder 2"/>
          <p:cNvSpPr>
            <a:spLocks noGrp="1"/>
          </p:cNvSpPr>
          <p:nvPr>
            <p:ph idx="1"/>
          </p:nvPr>
        </p:nvSpPr>
        <p:spPr>
          <a:xfrm>
            <a:off x="457200" y="1529080"/>
            <a:ext cx="8524240" cy="4525963"/>
          </a:xfrm>
        </p:spPr>
        <p:txBody>
          <a:bodyPr/>
          <a:lstStyle/>
          <a:p>
            <a:r>
              <a:rPr lang="en-US" sz="2800" dirty="0" smtClean="0"/>
              <a:t>History</a:t>
            </a:r>
          </a:p>
          <a:p>
            <a:r>
              <a:rPr lang="en-US" sz="2800" dirty="0" smtClean="0"/>
              <a:t>Gulf </a:t>
            </a:r>
            <a:r>
              <a:rPr lang="en-US" sz="2800" dirty="0"/>
              <a:t>Coast Ecosystem Restoration Task Force	</a:t>
            </a:r>
          </a:p>
          <a:p>
            <a:r>
              <a:rPr lang="en-US" sz="2800" dirty="0" smtClean="0"/>
              <a:t>About </a:t>
            </a:r>
            <a:r>
              <a:rPr lang="en-US" sz="2800" dirty="0"/>
              <a:t>the RESTORE Act	</a:t>
            </a:r>
          </a:p>
          <a:p>
            <a:r>
              <a:rPr lang="en-US" sz="2800" dirty="0" smtClean="0"/>
              <a:t>About </a:t>
            </a:r>
            <a:r>
              <a:rPr lang="en-US" sz="2800" dirty="0"/>
              <a:t>the Gulf Coast Ecosystem Restoration Council	</a:t>
            </a:r>
          </a:p>
          <a:p>
            <a:r>
              <a:rPr lang="en-US" sz="2800" dirty="0" smtClean="0"/>
              <a:t>Comprehensive </a:t>
            </a:r>
            <a:r>
              <a:rPr lang="en-US" sz="2800" dirty="0"/>
              <a:t>Plan	</a:t>
            </a:r>
          </a:p>
          <a:p>
            <a:r>
              <a:rPr lang="en-US" sz="2800" dirty="0" smtClean="0"/>
              <a:t>Purpose </a:t>
            </a:r>
            <a:r>
              <a:rPr lang="en-US" sz="2800" dirty="0"/>
              <a:t>of the Recipient Proposal and Award Guide	</a:t>
            </a:r>
          </a:p>
          <a:p>
            <a:r>
              <a:rPr lang="en-US" sz="2800" dirty="0" smtClean="0"/>
              <a:t>Council </a:t>
            </a:r>
            <a:r>
              <a:rPr lang="en-US" sz="2800" dirty="0"/>
              <a:t>Staff and Roles	</a:t>
            </a:r>
          </a:p>
          <a:p>
            <a:r>
              <a:rPr lang="en-US" sz="2800" dirty="0" smtClean="0"/>
              <a:t>Applicant/Recipient </a:t>
            </a:r>
            <a:r>
              <a:rPr lang="en-US" sz="2800" dirty="0"/>
              <a:t>Roles &amp; Council-Recipient Relationship	</a:t>
            </a:r>
            <a:endParaRPr lang="en-US" sz="2800" dirty="0" smtClean="0"/>
          </a:p>
          <a:p>
            <a:r>
              <a:rPr lang="en-US" sz="2800" dirty="0"/>
              <a:t>Council Electronic Capabilities </a:t>
            </a:r>
            <a:r>
              <a:rPr lang="en-US" sz="2800" dirty="0" smtClean="0"/>
              <a:t>Status</a:t>
            </a:r>
            <a:endParaRPr lang="en-US" sz="2800" dirty="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11</a:t>
            </a:fld>
            <a:endParaRPr lang="en-US" dirty="0"/>
          </a:p>
        </p:txBody>
      </p:sp>
    </p:spTree>
    <p:extLst>
      <p:ext uri="{BB962C8B-B14F-4D97-AF65-F5344CB8AC3E}">
        <p14:creationId xmlns:p14="http://schemas.microsoft.com/office/powerpoint/2010/main" val="38347408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0786" y="232597"/>
            <a:ext cx="5596759" cy="1143000"/>
          </a:xfrm>
        </p:spPr>
        <p:txBody>
          <a:bodyPr/>
          <a:lstStyle/>
          <a:p>
            <a:r>
              <a:rPr lang="en-US" dirty="0" smtClean="0"/>
              <a:t>Council Staff and Roles</a:t>
            </a:r>
            <a:endParaRPr lang="en-US" dirty="0"/>
          </a:p>
        </p:txBody>
      </p:sp>
      <p:sp>
        <p:nvSpPr>
          <p:cNvPr id="3" name="Content Placeholder 2"/>
          <p:cNvSpPr>
            <a:spLocks noGrp="1"/>
          </p:cNvSpPr>
          <p:nvPr>
            <p:ph idx="1"/>
          </p:nvPr>
        </p:nvSpPr>
        <p:spPr/>
        <p:txBody>
          <a:bodyPr/>
          <a:lstStyle/>
          <a:p>
            <a:r>
              <a:rPr lang="en-US" sz="3600" dirty="0" smtClean="0"/>
              <a:t>Program Office</a:t>
            </a:r>
          </a:p>
          <a:p>
            <a:pPr lvl="1"/>
            <a:r>
              <a:rPr lang="en-US" sz="3200" dirty="0" smtClean="0"/>
              <a:t>Program Officer</a:t>
            </a:r>
          </a:p>
          <a:p>
            <a:pPr lvl="1"/>
            <a:r>
              <a:rPr lang="en-US" sz="3200" dirty="0" smtClean="0"/>
              <a:t>Director of Environmental Compliance</a:t>
            </a:r>
          </a:p>
          <a:p>
            <a:pPr lvl="1"/>
            <a:r>
              <a:rPr lang="en-US" sz="3200" dirty="0" smtClean="0"/>
              <a:t>Science Officer</a:t>
            </a:r>
          </a:p>
          <a:p>
            <a:pPr lvl="1"/>
            <a:r>
              <a:rPr lang="en-US" sz="3200" dirty="0" smtClean="0"/>
              <a:t>Program/Natural Habitat Specialists</a:t>
            </a:r>
          </a:p>
          <a:p>
            <a:pPr lvl="1"/>
            <a:r>
              <a:rPr lang="en-US" sz="3200" dirty="0" smtClean="0"/>
              <a:t>External Affairs Specialist</a:t>
            </a:r>
          </a:p>
          <a:p>
            <a:pPr lvl="1"/>
            <a:r>
              <a:rPr lang="en-US" sz="3200" dirty="0" smtClean="0"/>
              <a:t>External Reviewers</a:t>
            </a:r>
          </a:p>
          <a:p>
            <a:pPr lvl="2"/>
            <a:r>
              <a:rPr lang="en-US" sz="2800" dirty="0" smtClean="0"/>
              <a:t>Science Reviewers </a:t>
            </a:r>
          </a:p>
          <a:p>
            <a:pPr lvl="1"/>
            <a:endParaRPr lang="en-US" dirty="0" smtClean="0"/>
          </a:p>
          <a:p>
            <a:pPr lvl="1"/>
            <a:endParaRPr lang="en-US" dirty="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12</a:t>
            </a:fld>
            <a:endParaRPr lang="en-US" dirty="0"/>
          </a:p>
        </p:txBody>
      </p:sp>
    </p:spTree>
    <p:extLst>
      <p:ext uri="{BB962C8B-B14F-4D97-AF65-F5344CB8AC3E}">
        <p14:creationId xmlns:p14="http://schemas.microsoft.com/office/powerpoint/2010/main" val="22715085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0786" y="232597"/>
            <a:ext cx="5596759" cy="1143000"/>
          </a:xfrm>
        </p:spPr>
        <p:txBody>
          <a:bodyPr/>
          <a:lstStyle/>
          <a:p>
            <a:r>
              <a:rPr lang="en-US" dirty="0" smtClean="0"/>
              <a:t>Council Staff and Roles</a:t>
            </a:r>
            <a:endParaRPr lang="en-US" dirty="0"/>
          </a:p>
        </p:txBody>
      </p:sp>
      <p:sp>
        <p:nvSpPr>
          <p:cNvPr id="3" name="Content Placeholder 2"/>
          <p:cNvSpPr>
            <a:spLocks noGrp="1"/>
          </p:cNvSpPr>
          <p:nvPr>
            <p:ph idx="1"/>
          </p:nvPr>
        </p:nvSpPr>
        <p:spPr>
          <a:xfrm>
            <a:off x="467711" y="1862959"/>
            <a:ext cx="8229600" cy="4525963"/>
          </a:xfrm>
        </p:spPr>
        <p:txBody>
          <a:bodyPr/>
          <a:lstStyle/>
          <a:p>
            <a:r>
              <a:rPr lang="en-US" sz="3600" dirty="0" smtClean="0"/>
              <a:t>Grants and Compliance Division</a:t>
            </a:r>
          </a:p>
          <a:p>
            <a:pPr lvl="1"/>
            <a:r>
              <a:rPr lang="en-US" sz="3200" dirty="0" smtClean="0"/>
              <a:t>Grants Officer</a:t>
            </a:r>
          </a:p>
          <a:p>
            <a:pPr lvl="1"/>
            <a:r>
              <a:rPr lang="en-US" sz="3200" dirty="0" smtClean="0"/>
              <a:t>Grants Specialists</a:t>
            </a:r>
          </a:p>
          <a:p>
            <a:pPr lvl="0"/>
            <a:r>
              <a:rPr lang="en-US" sz="3600" dirty="0" smtClean="0">
                <a:solidFill>
                  <a:prstClr val="black"/>
                </a:solidFill>
              </a:rPr>
              <a:t>Administrative Division</a:t>
            </a:r>
          </a:p>
          <a:p>
            <a:pPr lvl="1"/>
            <a:r>
              <a:rPr lang="en-US" sz="3200" dirty="0" smtClean="0">
                <a:solidFill>
                  <a:prstClr val="black"/>
                </a:solidFill>
              </a:rPr>
              <a:t>Fiscal Specialists</a:t>
            </a:r>
          </a:p>
          <a:p>
            <a:pPr lvl="1"/>
            <a:r>
              <a:rPr lang="en-US" sz="3200" dirty="0" smtClean="0">
                <a:solidFill>
                  <a:prstClr val="black"/>
                </a:solidFill>
              </a:rPr>
              <a:t>IT Specialist/System Administrator</a:t>
            </a:r>
            <a:endParaRPr lang="en-US" sz="3200" dirty="0">
              <a:solidFill>
                <a:prstClr val="black"/>
              </a:solidFill>
            </a:endParaRPr>
          </a:p>
          <a:p>
            <a:pPr lvl="1"/>
            <a:endParaRPr lang="en-US" dirty="0" smtClean="0"/>
          </a:p>
          <a:p>
            <a:pPr lvl="1"/>
            <a:endParaRPr lang="en-US" dirty="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13</a:t>
            </a:fld>
            <a:endParaRPr lang="en-US" dirty="0"/>
          </a:p>
        </p:txBody>
      </p:sp>
    </p:spTree>
    <p:extLst>
      <p:ext uri="{BB962C8B-B14F-4D97-AF65-F5344CB8AC3E}">
        <p14:creationId xmlns:p14="http://schemas.microsoft.com/office/powerpoint/2010/main" val="32470881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0786" y="232597"/>
            <a:ext cx="5596759" cy="1143000"/>
          </a:xfrm>
        </p:spPr>
        <p:txBody>
          <a:bodyPr/>
          <a:lstStyle/>
          <a:p>
            <a:r>
              <a:rPr lang="en-US" dirty="0" smtClean="0"/>
              <a:t>Council Staff and Roles</a:t>
            </a:r>
            <a:endParaRPr lang="en-US" dirty="0"/>
          </a:p>
        </p:txBody>
      </p:sp>
      <p:sp>
        <p:nvSpPr>
          <p:cNvPr id="3" name="Content Placeholder 2"/>
          <p:cNvSpPr>
            <a:spLocks noGrp="1"/>
          </p:cNvSpPr>
          <p:nvPr>
            <p:ph idx="1"/>
          </p:nvPr>
        </p:nvSpPr>
        <p:spPr>
          <a:xfrm>
            <a:off x="467711" y="1862959"/>
            <a:ext cx="8229600" cy="4525963"/>
          </a:xfrm>
        </p:spPr>
        <p:txBody>
          <a:bodyPr/>
          <a:lstStyle/>
          <a:p>
            <a:r>
              <a:rPr lang="en-US" sz="4000" dirty="0" smtClean="0"/>
              <a:t>Executive Director</a:t>
            </a:r>
          </a:p>
          <a:p>
            <a:r>
              <a:rPr lang="en-US" sz="4000" dirty="0" smtClean="0"/>
              <a:t>Deputy Executive Director</a:t>
            </a:r>
          </a:p>
          <a:p>
            <a:r>
              <a:rPr lang="en-US" sz="4000" dirty="0" smtClean="0">
                <a:solidFill>
                  <a:prstClr val="black"/>
                </a:solidFill>
              </a:rPr>
              <a:t>CFO/Director of Administration</a:t>
            </a:r>
          </a:p>
          <a:p>
            <a:r>
              <a:rPr lang="en-US" sz="4000" dirty="0" smtClean="0">
                <a:solidFill>
                  <a:prstClr val="black"/>
                </a:solidFill>
              </a:rPr>
              <a:t>General Counsel</a:t>
            </a:r>
            <a:endParaRPr lang="en-US" sz="3600" dirty="0">
              <a:solidFill>
                <a:prstClr val="black"/>
              </a:solidFill>
            </a:endParaRPr>
          </a:p>
          <a:p>
            <a:pPr lvl="1"/>
            <a:endParaRPr lang="en-US" dirty="0" smtClean="0"/>
          </a:p>
          <a:p>
            <a:pPr lvl="1"/>
            <a:endParaRPr lang="en-US" dirty="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14</a:t>
            </a:fld>
            <a:endParaRPr lang="en-US" dirty="0"/>
          </a:p>
        </p:txBody>
      </p:sp>
    </p:spTree>
    <p:extLst>
      <p:ext uri="{BB962C8B-B14F-4D97-AF65-F5344CB8AC3E}">
        <p14:creationId xmlns:p14="http://schemas.microsoft.com/office/powerpoint/2010/main" val="10427930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0786" y="232597"/>
            <a:ext cx="5596759" cy="1143000"/>
          </a:xfrm>
        </p:spPr>
        <p:txBody>
          <a:bodyPr/>
          <a:lstStyle/>
          <a:p>
            <a:r>
              <a:rPr lang="en-US" dirty="0" smtClean="0"/>
              <a:t>Recipient Roles</a:t>
            </a:r>
            <a:endParaRPr lang="en-US" dirty="0"/>
          </a:p>
        </p:txBody>
      </p:sp>
      <p:sp>
        <p:nvSpPr>
          <p:cNvPr id="3" name="Content Placeholder 2"/>
          <p:cNvSpPr>
            <a:spLocks noGrp="1"/>
          </p:cNvSpPr>
          <p:nvPr>
            <p:ph idx="1"/>
          </p:nvPr>
        </p:nvSpPr>
        <p:spPr>
          <a:xfrm>
            <a:off x="541284" y="1537138"/>
            <a:ext cx="8229600" cy="5320862"/>
          </a:xfrm>
        </p:spPr>
        <p:txBody>
          <a:bodyPr/>
          <a:lstStyle/>
          <a:p>
            <a:r>
              <a:rPr lang="en-US" dirty="0" smtClean="0"/>
              <a:t>Eligible entity</a:t>
            </a:r>
          </a:p>
          <a:p>
            <a:r>
              <a:rPr lang="en-US" dirty="0" smtClean="0"/>
              <a:t>Receives award</a:t>
            </a:r>
          </a:p>
          <a:p>
            <a:r>
              <a:rPr lang="en-US" dirty="0" smtClean="0"/>
              <a:t>Assumes legal and financial responsibility</a:t>
            </a:r>
          </a:p>
          <a:p>
            <a:pPr lvl="2"/>
            <a:r>
              <a:rPr lang="en-US" dirty="0" smtClean="0"/>
              <a:t>Grants - State or administrative agent </a:t>
            </a:r>
          </a:p>
          <a:p>
            <a:pPr lvl="2"/>
            <a:r>
              <a:rPr lang="en-US" dirty="0" smtClean="0"/>
              <a:t>IAAs - Federal servicing agency</a:t>
            </a:r>
          </a:p>
          <a:p>
            <a:pPr marL="914400" lvl="2" indent="0">
              <a:buNone/>
            </a:pPr>
            <a:endParaRPr lang="en-US" dirty="0" smtClean="0"/>
          </a:p>
          <a:p>
            <a:pPr lvl="1"/>
            <a:r>
              <a:rPr lang="en-US" sz="2400" dirty="0" smtClean="0"/>
              <a:t>Authorized </a:t>
            </a:r>
            <a:r>
              <a:rPr lang="en-US" sz="2600" dirty="0" smtClean="0"/>
              <a:t>Organizational</a:t>
            </a:r>
            <a:r>
              <a:rPr lang="en-US" sz="2400" dirty="0" smtClean="0"/>
              <a:t> Representative (AOR)</a:t>
            </a:r>
          </a:p>
          <a:p>
            <a:pPr lvl="2"/>
            <a:r>
              <a:rPr lang="en-US" dirty="0" smtClean="0">
                <a:solidFill>
                  <a:prstClr val="black"/>
                </a:solidFill>
              </a:rPr>
              <a:t>Empowered to make certifications and assurances</a:t>
            </a:r>
          </a:p>
          <a:p>
            <a:pPr lvl="2"/>
            <a:r>
              <a:rPr lang="en-US" dirty="0" smtClean="0">
                <a:solidFill>
                  <a:prstClr val="black"/>
                </a:solidFill>
              </a:rPr>
              <a:t>Can commit the organization</a:t>
            </a:r>
            <a:endParaRPr lang="en-US" dirty="0">
              <a:solidFill>
                <a:prstClr val="black"/>
              </a:solidFill>
            </a:endParaRPr>
          </a:p>
          <a:p>
            <a:pPr lvl="1"/>
            <a:r>
              <a:rPr lang="en-US" sz="2600" dirty="0"/>
              <a:t>Project Manager/Director or Principal Investigator</a:t>
            </a:r>
          </a:p>
          <a:p>
            <a:endParaRPr lang="en-US" dirty="0" smtClean="0"/>
          </a:p>
          <a:p>
            <a:pPr lvl="1"/>
            <a:endParaRPr lang="en-US" dirty="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15</a:t>
            </a:fld>
            <a:endParaRPr lang="en-US" dirty="0"/>
          </a:p>
        </p:txBody>
      </p:sp>
    </p:spTree>
    <p:extLst>
      <p:ext uri="{BB962C8B-B14F-4D97-AF65-F5344CB8AC3E}">
        <p14:creationId xmlns:p14="http://schemas.microsoft.com/office/powerpoint/2010/main" val="29290188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3848" y="253617"/>
            <a:ext cx="6416566" cy="1143000"/>
          </a:xfrm>
        </p:spPr>
        <p:txBody>
          <a:bodyPr/>
          <a:lstStyle/>
          <a:p>
            <a:r>
              <a:rPr lang="en-US" dirty="0" smtClean="0"/>
              <a:t>Parts I and II (Pre-Award)</a:t>
            </a:r>
            <a:endParaRPr lang="en-US" dirty="0"/>
          </a:p>
        </p:txBody>
      </p:sp>
      <p:sp>
        <p:nvSpPr>
          <p:cNvPr id="3" name="Content Placeholder 2"/>
          <p:cNvSpPr>
            <a:spLocks noGrp="1"/>
          </p:cNvSpPr>
          <p:nvPr>
            <p:ph idx="1"/>
          </p:nvPr>
        </p:nvSpPr>
        <p:spPr>
          <a:xfrm>
            <a:off x="457200" y="1600200"/>
            <a:ext cx="8229600" cy="4790090"/>
          </a:xfrm>
        </p:spPr>
        <p:txBody>
          <a:bodyPr/>
          <a:lstStyle/>
          <a:p>
            <a:pPr marL="0" indent="0">
              <a:buNone/>
            </a:pPr>
            <a:r>
              <a:rPr lang="en-US" dirty="0" smtClean="0"/>
              <a:t>Part I - FPL </a:t>
            </a:r>
            <a:r>
              <a:rPr lang="en-US" dirty="0"/>
              <a:t>Proposal </a:t>
            </a:r>
            <a:r>
              <a:rPr lang="en-US" dirty="0" smtClean="0"/>
              <a:t>Guide</a:t>
            </a:r>
          </a:p>
          <a:p>
            <a:r>
              <a:rPr lang="en-US" dirty="0" smtClean="0"/>
              <a:t>Based on FPL Submission Guidelines</a:t>
            </a:r>
          </a:p>
          <a:p>
            <a:r>
              <a:rPr lang="en-US" dirty="0" smtClean="0"/>
              <a:t>Subject to change for future FPLs</a:t>
            </a:r>
          </a:p>
          <a:p>
            <a:pPr marL="0" indent="0">
              <a:buNone/>
            </a:pPr>
            <a:endParaRPr lang="en-US" dirty="0" smtClean="0"/>
          </a:p>
          <a:p>
            <a:pPr marL="0" indent="0">
              <a:buNone/>
            </a:pPr>
            <a:r>
              <a:rPr lang="en-US" dirty="0" smtClean="0"/>
              <a:t>Part II – Spill Impact Component </a:t>
            </a:r>
          </a:p>
          <a:p>
            <a:r>
              <a:rPr lang="en-US" dirty="0" smtClean="0"/>
              <a:t>Planning State Expenditure Plans (SEPs)</a:t>
            </a:r>
          </a:p>
          <a:p>
            <a:r>
              <a:rPr lang="en-US" dirty="0" smtClean="0"/>
              <a:t>“Full” State SEPs</a:t>
            </a:r>
          </a:p>
          <a:p>
            <a:r>
              <a:rPr lang="en-US" dirty="0" smtClean="0"/>
              <a:t>Council Review Processes</a:t>
            </a:r>
            <a:endParaRPr lang="en-US" dirty="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16</a:t>
            </a:fld>
            <a:endParaRPr lang="en-US" dirty="0"/>
          </a:p>
        </p:txBody>
      </p:sp>
    </p:spTree>
    <p:extLst>
      <p:ext uri="{BB962C8B-B14F-4D97-AF65-F5344CB8AC3E}">
        <p14:creationId xmlns:p14="http://schemas.microsoft.com/office/powerpoint/2010/main" val="20266298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4869" y="264128"/>
            <a:ext cx="6122276" cy="1143000"/>
          </a:xfrm>
        </p:spPr>
        <p:txBody>
          <a:bodyPr/>
          <a:lstStyle/>
          <a:p>
            <a:r>
              <a:rPr lang="en-US" dirty="0" smtClean="0"/>
              <a:t>Part III – Application Guide	</a:t>
            </a:r>
            <a:endParaRPr lang="en-US" dirty="0"/>
          </a:p>
        </p:txBody>
      </p:sp>
      <p:sp>
        <p:nvSpPr>
          <p:cNvPr id="3" name="Content Placeholder 2"/>
          <p:cNvSpPr>
            <a:spLocks noGrp="1"/>
          </p:cNvSpPr>
          <p:nvPr>
            <p:ph idx="1"/>
          </p:nvPr>
        </p:nvSpPr>
        <p:spPr>
          <a:xfrm>
            <a:off x="457199" y="1600200"/>
            <a:ext cx="8487103" cy="4525963"/>
          </a:xfrm>
        </p:spPr>
        <p:txBody>
          <a:bodyPr/>
          <a:lstStyle/>
          <a:p>
            <a:r>
              <a:rPr lang="en-US" sz="3600" dirty="0" smtClean="0"/>
              <a:t>Applicable to all applications</a:t>
            </a:r>
          </a:p>
          <a:p>
            <a:pPr lvl="1"/>
            <a:r>
              <a:rPr lang="en-US" sz="3200" dirty="0"/>
              <a:t>FPL projects</a:t>
            </a:r>
          </a:p>
          <a:p>
            <a:pPr lvl="1"/>
            <a:r>
              <a:rPr lang="en-US" sz="3200" dirty="0"/>
              <a:t>SEP projects</a:t>
            </a:r>
          </a:p>
          <a:p>
            <a:pPr lvl="1"/>
            <a:r>
              <a:rPr lang="en-US" sz="3200" dirty="0"/>
              <a:t>Grants</a:t>
            </a:r>
          </a:p>
          <a:p>
            <a:pPr lvl="1"/>
            <a:r>
              <a:rPr lang="en-US" sz="3200" dirty="0" smtClean="0"/>
              <a:t>IAAs</a:t>
            </a:r>
          </a:p>
          <a:p>
            <a:r>
              <a:rPr lang="en-US" sz="3600" dirty="0" smtClean="0"/>
              <a:t>Provides guidance on eligibility, application contents and other requirements</a:t>
            </a:r>
          </a:p>
          <a:p>
            <a:pPr lvl="1"/>
            <a:endParaRPr lang="en-US" dirty="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17</a:t>
            </a:fld>
            <a:endParaRPr lang="en-US" dirty="0"/>
          </a:p>
        </p:txBody>
      </p:sp>
    </p:spTree>
    <p:extLst>
      <p:ext uri="{BB962C8B-B14F-4D97-AF65-F5344CB8AC3E}">
        <p14:creationId xmlns:p14="http://schemas.microsoft.com/office/powerpoint/2010/main" val="5211430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4869" y="264128"/>
            <a:ext cx="6122276" cy="1143000"/>
          </a:xfrm>
        </p:spPr>
        <p:txBody>
          <a:bodyPr/>
          <a:lstStyle/>
          <a:p>
            <a:r>
              <a:rPr lang="en-US" dirty="0" smtClean="0"/>
              <a:t>Part III – Application Guide	</a:t>
            </a:r>
            <a:endParaRPr lang="en-US" dirty="0"/>
          </a:p>
        </p:txBody>
      </p:sp>
      <p:sp>
        <p:nvSpPr>
          <p:cNvPr id="3" name="Content Placeholder 2"/>
          <p:cNvSpPr>
            <a:spLocks noGrp="1"/>
          </p:cNvSpPr>
          <p:nvPr>
            <p:ph idx="1"/>
          </p:nvPr>
        </p:nvSpPr>
        <p:spPr/>
        <p:txBody>
          <a:bodyPr/>
          <a:lstStyle/>
          <a:p>
            <a:r>
              <a:rPr lang="en-US" dirty="0" smtClean="0"/>
              <a:t>Chapter 1: Organizational Documentation &amp; Review</a:t>
            </a:r>
          </a:p>
          <a:p>
            <a:r>
              <a:rPr lang="en-US" dirty="0" smtClean="0"/>
              <a:t>Chapter 2:  Application Process</a:t>
            </a:r>
          </a:p>
          <a:p>
            <a:pPr marL="971550" lvl="1" indent="-514350">
              <a:buFont typeface="+mj-lt"/>
              <a:buAutoNum type="alphaUcPeriod"/>
            </a:pPr>
            <a:r>
              <a:rPr lang="en-US" dirty="0" smtClean="0"/>
              <a:t>Who May Submit an Application</a:t>
            </a:r>
          </a:p>
          <a:p>
            <a:pPr marL="971550" lvl="1" indent="-514350">
              <a:buFont typeface="+mj-lt"/>
              <a:buAutoNum type="alphaUcPeriod"/>
            </a:pPr>
            <a:r>
              <a:rPr lang="en-US" dirty="0" smtClean="0"/>
              <a:t>Application Requirements</a:t>
            </a:r>
          </a:p>
          <a:p>
            <a:pPr marL="971550" lvl="1" indent="-514350">
              <a:buFont typeface="+mj-lt"/>
              <a:buAutoNum type="alphaUcPeriod"/>
            </a:pPr>
            <a:r>
              <a:rPr lang="en-US" dirty="0" smtClean="0"/>
              <a:t>Pre-Award Reviews</a:t>
            </a:r>
          </a:p>
          <a:p>
            <a:pPr marL="971550" lvl="1" indent="-514350">
              <a:buFont typeface="+mj-lt"/>
              <a:buAutoNum type="alphaUcPeriod"/>
            </a:pPr>
            <a:r>
              <a:rPr lang="en-US" dirty="0" smtClean="0"/>
              <a:t>Pre-Award Negotiations</a:t>
            </a:r>
          </a:p>
          <a:p>
            <a:pPr marL="971550" lvl="1" indent="-514350">
              <a:buFont typeface="+mj-lt"/>
              <a:buAutoNum type="alphaUcPeriod"/>
            </a:pPr>
            <a:r>
              <a:rPr lang="en-US" dirty="0" smtClean="0"/>
              <a:t>Acceptance and Award Agreements</a:t>
            </a:r>
          </a:p>
          <a:p>
            <a:pPr lvl="1"/>
            <a:endParaRPr lang="en-US" dirty="0" smtClean="0"/>
          </a:p>
          <a:p>
            <a:endParaRPr lang="en-US" dirty="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18</a:t>
            </a:fld>
            <a:endParaRPr lang="en-US" dirty="0"/>
          </a:p>
        </p:txBody>
      </p:sp>
    </p:spTree>
    <p:extLst>
      <p:ext uri="{BB962C8B-B14F-4D97-AF65-F5344CB8AC3E}">
        <p14:creationId xmlns:p14="http://schemas.microsoft.com/office/powerpoint/2010/main" val="13093078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4869" y="264128"/>
            <a:ext cx="6122276" cy="1143000"/>
          </a:xfrm>
        </p:spPr>
        <p:txBody>
          <a:bodyPr/>
          <a:lstStyle/>
          <a:p>
            <a:r>
              <a:rPr lang="en-US" dirty="0" smtClean="0"/>
              <a:t>Part III – Application Guide	</a:t>
            </a:r>
            <a:endParaRPr lang="en-US" dirty="0"/>
          </a:p>
        </p:txBody>
      </p:sp>
      <p:sp>
        <p:nvSpPr>
          <p:cNvPr id="3" name="Content Placeholder 2"/>
          <p:cNvSpPr>
            <a:spLocks noGrp="1"/>
          </p:cNvSpPr>
          <p:nvPr>
            <p:ph idx="1"/>
          </p:nvPr>
        </p:nvSpPr>
        <p:spPr/>
        <p:txBody>
          <a:bodyPr/>
          <a:lstStyle/>
          <a:p>
            <a:r>
              <a:rPr lang="en-US" dirty="0" smtClean="0"/>
              <a:t>Chapter 1: Organizational Documentation &amp; Review</a:t>
            </a:r>
          </a:p>
          <a:p>
            <a:r>
              <a:rPr lang="en-US" dirty="0" smtClean="0"/>
              <a:t>Chapter 2:  Application Process</a:t>
            </a:r>
          </a:p>
          <a:p>
            <a:pPr marL="971550" lvl="1" indent="-514350">
              <a:buFont typeface="+mj-lt"/>
              <a:buAutoNum type="alphaUcPeriod"/>
            </a:pPr>
            <a:r>
              <a:rPr lang="en-US" dirty="0" smtClean="0"/>
              <a:t>Who May Submit an Application</a:t>
            </a:r>
          </a:p>
          <a:p>
            <a:pPr marL="971550" lvl="1" indent="-514350">
              <a:buFont typeface="+mj-lt"/>
              <a:buAutoNum type="alphaUcPeriod"/>
            </a:pPr>
            <a:r>
              <a:rPr lang="en-US" dirty="0" smtClean="0"/>
              <a:t>Application Requirements</a:t>
            </a:r>
          </a:p>
          <a:p>
            <a:pPr marL="971550" lvl="1" indent="-514350">
              <a:buFont typeface="+mj-lt"/>
              <a:buAutoNum type="alphaUcPeriod"/>
            </a:pPr>
            <a:r>
              <a:rPr lang="en-US" dirty="0" smtClean="0"/>
              <a:t>Pre-Award Reviews</a:t>
            </a:r>
          </a:p>
          <a:p>
            <a:pPr marL="971550" lvl="1" indent="-514350">
              <a:buFont typeface="+mj-lt"/>
              <a:buAutoNum type="alphaUcPeriod"/>
            </a:pPr>
            <a:r>
              <a:rPr lang="en-US" dirty="0" smtClean="0"/>
              <a:t>Pre-Award Negotiations</a:t>
            </a:r>
          </a:p>
          <a:p>
            <a:pPr marL="971550" lvl="1" indent="-514350">
              <a:buFont typeface="+mj-lt"/>
              <a:buAutoNum type="alphaUcPeriod"/>
            </a:pPr>
            <a:r>
              <a:rPr lang="en-US" dirty="0" smtClean="0"/>
              <a:t>Acceptance and Award Agreements</a:t>
            </a:r>
          </a:p>
          <a:p>
            <a:pPr lvl="1"/>
            <a:endParaRPr lang="en-US" dirty="0" smtClean="0"/>
          </a:p>
          <a:p>
            <a:endParaRPr lang="en-US" dirty="0"/>
          </a:p>
        </p:txBody>
      </p:sp>
      <p:sp>
        <p:nvSpPr>
          <p:cNvPr id="4" name="Oval 3"/>
          <p:cNvSpPr/>
          <p:nvPr/>
        </p:nvSpPr>
        <p:spPr>
          <a:xfrm>
            <a:off x="168167" y="3720662"/>
            <a:ext cx="6232634" cy="725214"/>
          </a:xfrm>
          <a:prstGeom prst="ellipse">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p:txBody>
          <a:bodyPr/>
          <a:lstStyle/>
          <a:p>
            <a:pPr>
              <a:defRPr/>
            </a:pPr>
            <a:fld id="{23E9205B-5CEE-144D-9AC5-6B4298FD56D3}" type="slidenum">
              <a:rPr lang="en-US" smtClean="0"/>
              <a:pPr>
                <a:defRPr/>
              </a:pPr>
              <a:t>19</a:t>
            </a:fld>
            <a:endParaRPr lang="en-US" dirty="0"/>
          </a:p>
        </p:txBody>
      </p:sp>
    </p:spTree>
    <p:extLst>
      <p:ext uri="{BB962C8B-B14F-4D97-AF65-F5344CB8AC3E}">
        <p14:creationId xmlns:p14="http://schemas.microsoft.com/office/powerpoint/2010/main" val="1727092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4988" y="273844"/>
            <a:ext cx="5624111" cy="1143000"/>
          </a:xfrm>
        </p:spPr>
        <p:txBody>
          <a:bodyPr/>
          <a:lstStyle/>
          <a:p>
            <a:r>
              <a:rPr lang="en-US" dirty="0" smtClean="0"/>
              <a:t>Table of Contents </a:t>
            </a:r>
            <a:r>
              <a:rPr lang="en-US" sz="2400" dirty="0" smtClean="0"/>
              <a:t>(page 1 of 4)</a:t>
            </a:r>
            <a:endParaRPr lang="en-US" dirty="0"/>
          </a:p>
        </p:txBody>
      </p:sp>
      <p:sp>
        <p:nvSpPr>
          <p:cNvPr id="3" name="Content Placeholder 2"/>
          <p:cNvSpPr>
            <a:spLocks noGrp="1"/>
          </p:cNvSpPr>
          <p:nvPr>
            <p:ph idx="1"/>
          </p:nvPr>
        </p:nvSpPr>
        <p:spPr>
          <a:xfrm>
            <a:off x="457200" y="1534098"/>
            <a:ext cx="8229600" cy="4525963"/>
          </a:xfrm>
        </p:spPr>
        <p:txBody>
          <a:bodyPr/>
          <a:lstStyle/>
          <a:p>
            <a:r>
              <a:rPr lang="en-US" sz="2400" dirty="0" smtClean="0">
                <a:hlinkClick r:id="rId2" action="ppaction://hlinksldjump"/>
              </a:rPr>
              <a:t>Objective</a:t>
            </a:r>
            <a:r>
              <a:rPr lang="en-US" sz="2400" dirty="0" smtClean="0"/>
              <a:t> …………………………………………………………………………. 6 </a:t>
            </a:r>
            <a:endParaRPr lang="en-US" sz="2400" dirty="0" smtClean="0"/>
          </a:p>
          <a:p>
            <a:r>
              <a:rPr lang="en-US" sz="2400" dirty="0" smtClean="0">
                <a:hlinkClick r:id="rId3" action="ppaction://hlinksldjump"/>
              </a:rPr>
              <a:t>Uniform Guidance </a:t>
            </a:r>
            <a:r>
              <a:rPr lang="en-US" sz="2400" dirty="0" smtClean="0">
                <a:hlinkClick r:id="rId3" action="ppaction://hlinksldjump"/>
              </a:rPr>
              <a:t>Overview</a:t>
            </a:r>
            <a:r>
              <a:rPr lang="en-US" sz="2400" dirty="0" smtClean="0"/>
              <a:t> ……………………………………………. 7</a:t>
            </a:r>
            <a:endParaRPr lang="en-US" sz="2400" dirty="0" smtClean="0"/>
          </a:p>
          <a:p>
            <a:r>
              <a:rPr lang="en-US" sz="2400" dirty="0" smtClean="0">
                <a:hlinkClick r:id="rId4" action="ppaction://hlinksldjump"/>
              </a:rPr>
              <a:t>Introduction to Recipient Guidance </a:t>
            </a:r>
            <a:r>
              <a:rPr lang="en-US" sz="2400" dirty="0" smtClean="0">
                <a:hlinkClick r:id="rId4" action="ppaction://hlinksldjump"/>
              </a:rPr>
              <a:t>Manual</a:t>
            </a:r>
            <a:r>
              <a:rPr lang="en-US" sz="2400" dirty="0" smtClean="0"/>
              <a:t> …………………….. 8</a:t>
            </a:r>
            <a:endParaRPr lang="en-US" sz="2400" dirty="0" smtClean="0"/>
          </a:p>
          <a:p>
            <a:r>
              <a:rPr lang="en-US" sz="2400" dirty="0" smtClean="0">
                <a:hlinkClick r:id="rId5" action="ppaction://hlinksldjump"/>
              </a:rPr>
              <a:t>Council Staff and </a:t>
            </a:r>
            <a:r>
              <a:rPr lang="en-US" sz="2400" dirty="0" smtClean="0">
                <a:hlinkClick r:id="rId5" action="ppaction://hlinksldjump"/>
              </a:rPr>
              <a:t>Roles</a:t>
            </a:r>
            <a:r>
              <a:rPr lang="en-US" sz="2400" dirty="0" smtClean="0"/>
              <a:t> ……………………………………………………. 12 </a:t>
            </a:r>
            <a:endParaRPr lang="en-US" sz="2400" dirty="0" smtClean="0"/>
          </a:p>
          <a:p>
            <a:r>
              <a:rPr lang="en-US" sz="2400" dirty="0" smtClean="0">
                <a:hlinkClick r:id="rId6" action="ppaction://hlinksldjump"/>
              </a:rPr>
              <a:t>Recipient </a:t>
            </a:r>
            <a:r>
              <a:rPr lang="en-US" sz="2400" dirty="0" smtClean="0">
                <a:hlinkClick r:id="rId6" action="ppaction://hlinksldjump"/>
              </a:rPr>
              <a:t>Roles</a:t>
            </a:r>
            <a:r>
              <a:rPr lang="en-US" sz="2400" dirty="0" smtClean="0"/>
              <a:t> ……………………………………………………………….. 15</a:t>
            </a:r>
            <a:endParaRPr lang="en-US" sz="2400" dirty="0" smtClean="0"/>
          </a:p>
          <a:p>
            <a:r>
              <a:rPr lang="en-US" sz="2400" dirty="0" smtClean="0">
                <a:hlinkClick r:id="rId7" action="ppaction://hlinksldjump"/>
              </a:rPr>
              <a:t>Recipient Guidance Manual Parts I and </a:t>
            </a:r>
            <a:r>
              <a:rPr lang="en-US" sz="2400" dirty="0" smtClean="0">
                <a:hlinkClick r:id="rId7" action="ppaction://hlinksldjump"/>
              </a:rPr>
              <a:t>II</a:t>
            </a:r>
            <a:r>
              <a:rPr lang="en-US" sz="2400" dirty="0" smtClean="0"/>
              <a:t> ………………………… 16</a:t>
            </a:r>
            <a:endParaRPr lang="en-US" sz="2400" dirty="0" smtClean="0"/>
          </a:p>
          <a:p>
            <a:r>
              <a:rPr lang="en-US" sz="2400" dirty="0" smtClean="0">
                <a:hlinkClick r:id="rId8" action="ppaction://hlinksldjump"/>
              </a:rPr>
              <a:t>Recipient Guidance Manual Part </a:t>
            </a:r>
            <a:r>
              <a:rPr lang="en-US" sz="2400" dirty="0" smtClean="0">
                <a:hlinkClick r:id="rId8" action="ppaction://hlinksldjump"/>
              </a:rPr>
              <a:t>III</a:t>
            </a:r>
            <a:r>
              <a:rPr lang="en-US" sz="2400" dirty="0" smtClean="0"/>
              <a:t> …………………………………. 17</a:t>
            </a:r>
            <a:endParaRPr lang="en-US" sz="2400" dirty="0" smtClean="0"/>
          </a:p>
          <a:p>
            <a:r>
              <a:rPr lang="en-US" sz="2400" dirty="0" smtClean="0">
                <a:hlinkClick r:id="rId9" action="ppaction://hlinksldjump"/>
              </a:rPr>
              <a:t>How to Apply for Council </a:t>
            </a:r>
            <a:r>
              <a:rPr lang="en-US" sz="2400" dirty="0" smtClean="0">
                <a:hlinkClick r:id="rId9" action="ppaction://hlinksldjump"/>
              </a:rPr>
              <a:t>Funding</a:t>
            </a:r>
            <a:r>
              <a:rPr lang="en-US" sz="2400" dirty="0" smtClean="0"/>
              <a:t> …………………………………… 20</a:t>
            </a:r>
            <a:endParaRPr lang="en-US" sz="2400" dirty="0" smtClean="0"/>
          </a:p>
          <a:p>
            <a:r>
              <a:rPr lang="en-US" sz="2400" dirty="0" smtClean="0">
                <a:hlinkClick r:id="rId10" action="ppaction://hlinksldjump"/>
              </a:rPr>
              <a:t>Uniform </a:t>
            </a:r>
            <a:r>
              <a:rPr lang="en-US" sz="2400" dirty="0" smtClean="0">
                <a:hlinkClick r:id="rId10" action="ppaction://hlinksldjump"/>
              </a:rPr>
              <a:t>Guidance – Pre-Award </a:t>
            </a:r>
            <a:r>
              <a:rPr lang="en-US" sz="2400" dirty="0" smtClean="0">
                <a:hlinkClick r:id="rId10" action="ppaction://hlinksldjump"/>
              </a:rPr>
              <a:t>Requirements</a:t>
            </a:r>
            <a:r>
              <a:rPr lang="en-US" sz="2400" dirty="0" smtClean="0"/>
              <a:t> …………........ 22</a:t>
            </a:r>
            <a:endParaRPr lang="en-US" sz="2400" dirty="0" smtClean="0"/>
          </a:p>
          <a:p>
            <a:pPr lvl="1"/>
            <a:r>
              <a:rPr lang="en-US" sz="2000" dirty="0" smtClean="0">
                <a:hlinkClick r:id="rId11" action="ppaction://hlinksldjump"/>
              </a:rPr>
              <a:t>Organizational Self </a:t>
            </a:r>
            <a:r>
              <a:rPr lang="en-US" sz="2000" dirty="0" smtClean="0">
                <a:hlinkClick r:id="rId11" action="ppaction://hlinksldjump"/>
              </a:rPr>
              <a:t>Assessment</a:t>
            </a:r>
            <a:r>
              <a:rPr lang="en-US" sz="2000" dirty="0" smtClean="0"/>
              <a:t> ……………………………………………………. 23</a:t>
            </a:r>
            <a:endParaRPr lang="en-US" sz="2000" dirty="0" smtClean="0"/>
          </a:p>
          <a:p>
            <a:pPr lvl="1"/>
            <a:r>
              <a:rPr lang="en-US" sz="2000" dirty="0" smtClean="0">
                <a:hlinkClick r:id="rId12" action="ppaction://hlinksldjump"/>
              </a:rPr>
              <a:t>Federal Registration </a:t>
            </a:r>
            <a:r>
              <a:rPr lang="en-US" sz="2000" dirty="0" smtClean="0">
                <a:hlinkClick r:id="rId12" action="ppaction://hlinksldjump"/>
              </a:rPr>
              <a:t>Requirements</a:t>
            </a:r>
            <a:r>
              <a:rPr lang="en-US" sz="2000" dirty="0" smtClean="0"/>
              <a:t> …………………………………………….... 25</a:t>
            </a:r>
            <a:endParaRPr lang="en-US" sz="2000" dirty="0" smtClean="0"/>
          </a:p>
          <a:p>
            <a:pPr lvl="1"/>
            <a:r>
              <a:rPr lang="en-US" sz="2000" dirty="0" smtClean="0">
                <a:hlinkClick r:id="rId13" action="ppaction://hlinksldjump"/>
              </a:rPr>
              <a:t>Certifications</a:t>
            </a:r>
            <a:r>
              <a:rPr lang="en-US" sz="2000" dirty="0" smtClean="0"/>
              <a:t> ………………………………………………………………………………… 26</a:t>
            </a:r>
            <a:endParaRPr lang="en-US" sz="2000" dirty="0" smtClean="0"/>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23E9205B-5CEE-144D-9AC5-6B4298FD56D3}" type="slidenum">
              <a:rPr lang="en-US" smtClean="0"/>
              <a:pPr>
                <a:defRPr/>
              </a:pPr>
              <a:t>2</a:t>
            </a:fld>
            <a:endParaRPr lang="en-US" dirty="0"/>
          </a:p>
        </p:txBody>
      </p:sp>
    </p:spTree>
    <p:extLst>
      <p:ext uri="{BB962C8B-B14F-4D97-AF65-F5344CB8AC3E}">
        <p14:creationId xmlns:p14="http://schemas.microsoft.com/office/powerpoint/2010/main" val="34414183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5889" y="232596"/>
            <a:ext cx="5607269" cy="1143000"/>
          </a:xfrm>
        </p:spPr>
        <p:txBody>
          <a:bodyPr/>
          <a:lstStyle/>
          <a:p>
            <a:r>
              <a:rPr lang="en-US" dirty="0" smtClean="0"/>
              <a:t>How to Apply </a:t>
            </a:r>
            <a:endParaRPr lang="en-US" dirty="0"/>
          </a:p>
        </p:txBody>
      </p:sp>
      <p:sp>
        <p:nvSpPr>
          <p:cNvPr id="3" name="Content Placeholder 2"/>
          <p:cNvSpPr>
            <a:spLocks noGrp="1"/>
          </p:cNvSpPr>
          <p:nvPr>
            <p:ph idx="1"/>
          </p:nvPr>
        </p:nvSpPr>
        <p:spPr>
          <a:xfrm>
            <a:off x="457200" y="1600200"/>
            <a:ext cx="8229600" cy="4748048"/>
          </a:xfrm>
        </p:spPr>
        <p:txBody>
          <a:bodyPr/>
          <a:lstStyle/>
          <a:p>
            <a:r>
              <a:rPr lang="en-US" dirty="0" smtClean="0"/>
              <a:t>After January 1, 2016, all awards submitted in Restoration Assistance and Award Management System (RAAMS)</a:t>
            </a:r>
          </a:p>
          <a:p>
            <a:r>
              <a:rPr lang="en-US" dirty="0" smtClean="0"/>
              <a:t>Council’s comprehensive electronic grant and IAA management system</a:t>
            </a:r>
          </a:p>
          <a:p>
            <a:pPr lvl="1"/>
            <a:r>
              <a:rPr lang="en-US" dirty="0" smtClean="0"/>
              <a:t>Pre-award: FPL Proposal or State Expenditure Plan</a:t>
            </a:r>
            <a:endParaRPr lang="en-US" dirty="0"/>
          </a:p>
          <a:p>
            <a:pPr lvl="1"/>
            <a:r>
              <a:rPr lang="en-US" dirty="0" smtClean="0"/>
              <a:t>Application for grant or IAA</a:t>
            </a:r>
          </a:p>
          <a:p>
            <a:pPr lvl="1"/>
            <a:r>
              <a:rPr lang="en-US" dirty="0"/>
              <a:t>A</a:t>
            </a:r>
            <a:r>
              <a:rPr lang="en-US" dirty="0" smtClean="0"/>
              <a:t>ward</a:t>
            </a:r>
            <a:endParaRPr lang="en-US" dirty="0"/>
          </a:p>
          <a:p>
            <a:pPr lvl="1"/>
            <a:r>
              <a:rPr lang="en-US" dirty="0"/>
              <a:t>Post-award</a:t>
            </a:r>
          </a:p>
          <a:p>
            <a:endParaRPr lang="en-US" dirty="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20</a:t>
            </a:fld>
            <a:endParaRPr lang="en-US" dirty="0"/>
          </a:p>
        </p:txBody>
      </p:sp>
    </p:spTree>
    <p:extLst>
      <p:ext uri="{BB962C8B-B14F-4D97-AF65-F5344CB8AC3E}">
        <p14:creationId xmlns:p14="http://schemas.microsoft.com/office/powerpoint/2010/main" val="13717559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5889" y="232596"/>
            <a:ext cx="5607269" cy="1143000"/>
          </a:xfrm>
        </p:spPr>
        <p:txBody>
          <a:bodyPr/>
          <a:lstStyle/>
          <a:p>
            <a:r>
              <a:rPr lang="en-US" dirty="0" smtClean="0"/>
              <a:t>RAAMS TRAINING</a:t>
            </a:r>
            <a:endParaRPr lang="en-US" dirty="0"/>
          </a:p>
        </p:txBody>
      </p:sp>
      <p:sp>
        <p:nvSpPr>
          <p:cNvPr id="3" name="Content Placeholder 2"/>
          <p:cNvSpPr>
            <a:spLocks noGrp="1"/>
          </p:cNvSpPr>
          <p:nvPr>
            <p:ph idx="1"/>
          </p:nvPr>
        </p:nvSpPr>
        <p:spPr>
          <a:xfrm>
            <a:off x="354723" y="1789386"/>
            <a:ext cx="8229600" cy="4684987"/>
          </a:xfrm>
        </p:spPr>
        <p:txBody>
          <a:bodyPr/>
          <a:lstStyle/>
          <a:p>
            <a:r>
              <a:rPr lang="en-US" dirty="0" smtClean="0"/>
              <a:t>In-person hands-on RAAMS Training sessions offered in January</a:t>
            </a:r>
          </a:p>
          <a:p>
            <a:pPr lvl="1"/>
            <a:r>
              <a:rPr lang="en-US" dirty="0" smtClean="0"/>
              <a:t>Tentative Dates:</a:t>
            </a:r>
          </a:p>
          <a:p>
            <a:pPr lvl="2"/>
            <a:r>
              <a:rPr lang="en-US" dirty="0" smtClean="0"/>
              <a:t>January </a:t>
            </a:r>
            <a:r>
              <a:rPr lang="en-US" dirty="0"/>
              <a:t>5-6 in Spanish Fort, AL</a:t>
            </a:r>
          </a:p>
          <a:p>
            <a:pPr lvl="2"/>
            <a:r>
              <a:rPr lang="en-US" dirty="0"/>
              <a:t>January 14-15 in Baton Rouge, LA</a:t>
            </a:r>
          </a:p>
          <a:p>
            <a:pPr lvl="2"/>
            <a:r>
              <a:rPr lang="en-US" dirty="0"/>
              <a:t>January 27-28 in Austin, TX</a:t>
            </a:r>
          </a:p>
          <a:p>
            <a:pPr lvl="1"/>
            <a:r>
              <a:rPr lang="en-US" sz="2400" dirty="0">
                <a:hlinkClick r:id="rId3"/>
              </a:rPr>
              <a:t>k</a:t>
            </a:r>
            <a:r>
              <a:rPr lang="en-US" sz="2400" dirty="0" smtClean="0">
                <a:hlinkClick r:id="rId3"/>
              </a:rPr>
              <a:t>ristin.smith@restorethegulf.gov</a:t>
            </a:r>
            <a:r>
              <a:rPr lang="en-US" sz="2400" dirty="0" smtClean="0"/>
              <a:t> </a:t>
            </a:r>
            <a:r>
              <a:rPr lang="en-US" dirty="0" smtClean="0"/>
              <a:t>for more info</a:t>
            </a:r>
          </a:p>
          <a:p>
            <a:r>
              <a:rPr lang="en-US" dirty="0" smtClean="0"/>
              <a:t>Training is required to receive system access</a:t>
            </a:r>
          </a:p>
          <a:p>
            <a:r>
              <a:rPr lang="en-US" dirty="0" smtClean="0"/>
              <a:t>RAAMS Users’ Guide under development</a:t>
            </a:r>
          </a:p>
          <a:p>
            <a:pPr marL="0" indent="0">
              <a:buNone/>
            </a:pPr>
            <a:endParaRPr lang="en-US" dirty="0" smtClean="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21</a:t>
            </a:fld>
            <a:endParaRPr lang="en-US" dirty="0"/>
          </a:p>
        </p:txBody>
      </p:sp>
    </p:spTree>
    <p:extLst>
      <p:ext uri="{BB962C8B-B14F-4D97-AF65-F5344CB8AC3E}">
        <p14:creationId xmlns:p14="http://schemas.microsoft.com/office/powerpoint/2010/main" val="40321346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9120" y="233998"/>
            <a:ext cx="8229600" cy="1143000"/>
          </a:xfrm>
        </p:spPr>
        <p:txBody>
          <a:bodyPr/>
          <a:lstStyle/>
          <a:p>
            <a:r>
              <a:rPr lang="en-US" dirty="0" smtClean="0"/>
              <a:t>	2 CFR Part 200 – Pre-Award</a:t>
            </a:r>
            <a:endParaRPr lang="en-US" dirty="0"/>
          </a:p>
        </p:txBody>
      </p:sp>
      <p:sp>
        <p:nvSpPr>
          <p:cNvPr id="3" name="TextBox 2"/>
          <p:cNvSpPr txBox="1"/>
          <p:nvPr/>
        </p:nvSpPr>
        <p:spPr>
          <a:xfrm>
            <a:off x="579120" y="1524000"/>
            <a:ext cx="8402320" cy="5663089"/>
          </a:xfrm>
          <a:prstGeom prst="rect">
            <a:avLst/>
          </a:prstGeom>
          <a:noFill/>
        </p:spPr>
        <p:txBody>
          <a:bodyPr wrap="square" rtlCol="0">
            <a:spAutoFit/>
          </a:bodyPr>
          <a:lstStyle/>
          <a:p>
            <a:r>
              <a:rPr lang="en-US" sz="2200" b="1" dirty="0" smtClean="0">
                <a:latin typeface="Cambria"/>
                <a:cs typeface="Cambria"/>
              </a:rPr>
              <a:t>Subpart C</a:t>
            </a:r>
          </a:p>
          <a:p>
            <a:r>
              <a:rPr lang="en-US" sz="2200" b="1" dirty="0" smtClean="0">
                <a:latin typeface="Cambria"/>
                <a:cs typeface="Cambria"/>
              </a:rPr>
              <a:t>Pre-Award Requirements</a:t>
            </a:r>
          </a:p>
          <a:p>
            <a:pPr marL="285750" indent="-285750">
              <a:buFont typeface="Arial"/>
              <a:buChar char="•"/>
            </a:pPr>
            <a:r>
              <a:rPr lang="en-US" sz="2200" dirty="0" smtClean="0">
                <a:latin typeface="Cambria"/>
                <a:cs typeface="Cambria"/>
              </a:rPr>
              <a:t>(200.200) – Purpose </a:t>
            </a:r>
          </a:p>
          <a:p>
            <a:pPr marL="285750" indent="-285750">
              <a:buFont typeface="Arial"/>
              <a:buChar char="•"/>
            </a:pPr>
            <a:r>
              <a:rPr lang="en-US" sz="2200" dirty="0" smtClean="0">
                <a:latin typeface="Cambria"/>
                <a:cs typeface="Cambria"/>
              </a:rPr>
              <a:t>(200.201) – Use of Grants Agreement (including fixed amount 		awards), cooperative agreements, and contracts</a:t>
            </a:r>
          </a:p>
          <a:p>
            <a:pPr marL="285750" indent="-285750">
              <a:buFont typeface="Arial"/>
              <a:buChar char="•"/>
            </a:pPr>
            <a:r>
              <a:rPr lang="en-US" sz="2200" dirty="0" smtClean="0">
                <a:latin typeface="Cambria"/>
                <a:cs typeface="Cambria"/>
              </a:rPr>
              <a:t>(200.202) – Required to provide public notice of Federal Financial </a:t>
            </a:r>
            <a:r>
              <a:rPr lang="en-US" sz="2200" dirty="0">
                <a:latin typeface="Cambria"/>
                <a:cs typeface="Cambria"/>
              </a:rPr>
              <a:t>	</a:t>
            </a:r>
            <a:r>
              <a:rPr lang="en-US" sz="2200" dirty="0" smtClean="0">
                <a:latin typeface="Cambria"/>
                <a:cs typeface="Cambria"/>
              </a:rPr>
              <a:t>	assistance programs</a:t>
            </a:r>
          </a:p>
          <a:p>
            <a:pPr marL="285750" indent="-285750">
              <a:buFont typeface="Arial"/>
              <a:buChar char="•"/>
            </a:pPr>
            <a:r>
              <a:rPr lang="en-US" sz="2200" dirty="0" smtClean="0">
                <a:latin typeface="Cambria"/>
                <a:cs typeface="Cambria"/>
              </a:rPr>
              <a:t>(200.203) – Notice of funding opportunities</a:t>
            </a:r>
          </a:p>
          <a:p>
            <a:endParaRPr lang="en-US" sz="2200" dirty="0" smtClean="0">
              <a:latin typeface="Cambria"/>
              <a:cs typeface="Cambria"/>
            </a:endParaRPr>
          </a:p>
          <a:p>
            <a:r>
              <a:rPr lang="en-US" sz="2200" b="1" dirty="0" smtClean="0">
                <a:latin typeface="Cambria"/>
                <a:cs typeface="Cambria"/>
              </a:rPr>
              <a:t>Followed by Official Review </a:t>
            </a:r>
            <a:endParaRPr lang="en-US" sz="2200" b="1" dirty="0">
              <a:latin typeface="Cambria"/>
              <a:cs typeface="Cambria"/>
            </a:endParaRPr>
          </a:p>
          <a:p>
            <a:r>
              <a:rPr lang="en-US" sz="2200" dirty="0" smtClean="0">
                <a:latin typeface="Cambria"/>
                <a:cs typeface="Cambria"/>
              </a:rPr>
              <a:t>(200.204) – Federal awarding agency review of merit of</a:t>
            </a:r>
          </a:p>
          <a:p>
            <a:r>
              <a:rPr lang="en-US" sz="2200" dirty="0">
                <a:latin typeface="Cambria"/>
                <a:cs typeface="Cambria"/>
              </a:rPr>
              <a:t>	</a:t>
            </a:r>
            <a:r>
              <a:rPr lang="en-US" sz="2200" dirty="0" smtClean="0">
                <a:latin typeface="Cambria"/>
                <a:cs typeface="Cambria"/>
              </a:rPr>
              <a:t>         proposals</a:t>
            </a:r>
          </a:p>
          <a:p>
            <a:r>
              <a:rPr lang="en-US" sz="2200" dirty="0">
                <a:latin typeface="Cambria"/>
                <a:cs typeface="Cambria"/>
              </a:rPr>
              <a:t>(</a:t>
            </a:r>
            <a:r>
              <a:rPr lang="en-US" sz="2200" dirty="0" smtClean="0">
                <a:latin typeface="Cambria"/>
                <a:cs typeface="Cambria"/>
              </a:rPr>
              <a:t>200.205) – Federal awarding agency review of risk posed</a:t>
            </a:r>
          </a:p>
          <a:p>
            <a:r>
              <a:rPr lang="en-US" sz="2200" dirty="0" smtClean="0">
                <a:latin typeface="Cambria"/>
                <a:cs typeface="Cambria"/>
              </a:rPr>
              <a:t>	         by applicants</a:t>
            </a:r>
          </a:p>
          <a:p>
            <a:endParaRPr lang="en-US" dirty="0" smtClean="0">
              <a:latin typeface="Cambria"/>
              <a:cs typeface="Cambria"/>
            </a:endParaRPr>
          </a:p>
          <a:p>
            <a:pPr marL="285750" indent="-285750">
              <a:buFont typeface="Arial"/>
              <a:buChar char="•"/>
            </a:pPr>
            <a:endParaRPr lang="en-US" dirty="0" smtClean="0">
              <a:latin typeface="Cambria"/>
              <a:cs typeface="Cambria"/>
            </a:endParaRPr>
          </a:p>
          <a:p>
            <a:endParaRPr lang="en-US" b="1" dirty="0">
              <a:latin typeface="Cambria"/>
              <a:cs typeface="Cambria"/>
            </a:endParaRPr>
          </a:p>
        </p:txBody>
      </p:sp>
      <p:sp>
        <p:nvSpPr>
          <p:cNvPr id="6" name="Slide Number Placeholder 5"/>
          <p:cNvSpPr>
            <a:spLocks noGrp="1"/>
          </p:cNvSpPr>
          <p:nvPr>
            <p:ph type="sldNum" sz="quarter" idx="12"/>
          </p:nvPr>
        </p:nvSpPr>
        <p:spPr/>
        <p:txBody>
          <a:bodyPr/>
          <a:lstStyle/>
          <a:p>
            <a:pPr>
              <a:defRPr/>
            </a:pPr>
            <a:fld id="{FB25A99B-AE9E-7C48-AD22-A3EC46EC8F3B}" type="slidenum">
              <a:rPr lang="en-US" smtClean="0"/>
              <a:pPr>
                <a:defRPr/>
              </a:pPr>
              <a:t>22</a:t>
            </a:fld>
            <a:endParaRPr lang="en-US" dirty="0"/>
          </a:p>
        </p:txBody>
      </p:sp>
    </p:spTree>
    <p:extLst>
      <p:ext uri="{BB962C8B-B14F-4D97-AF65-F5344CB8AC3E}">
        <p14:creationId xmlns:p14="http://schemas.microsoft.com/office/powerpoint/2010/main" val="23018720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8744" y="274638"/>
            <a:ext cx="7026166" cy="1143000"/>
          </a:xfrm>
        </p:spPr>
        <p:txBody>
          <a:bodyPr/>
          <a:lstStyle/>
          <a:p>
            <a:r>
              <a:rPr lang="en-US" dirty="0" smtClean="0"/>
              <a:t>Organizational Self-Assessment</a:t>
            </a:r>
            <a:endParaRPr lang="en-US" dirty="0"/>
          </a:p>
        </p:txBody>
      </p:sp>
      <p:sp>
        <p:nvSpPr>
          <p:cNvPr id="3" name="Content Placeholder 2"/>
          <p:cNvSpPr>
            <a:spLocks noGrp="1"/>
          </p:cNvSpPr>
          <p:nvPr>
            <p:ph idx="1"/>
          </p:nvPr>
        </p:nvSpPr>
        <p:spPr>
          <a:xfrm>
            <a:off x="457200" y="1600200"/>
            <a:ext cx="8229600" cy="5000297"/>
          </a:xfrm>
        </p:spPr>
        <p:txBody>
          <a:bodyPr/>
          <a:lstStyle/>
          <a:p>
            <a:r>
              <a:rPr lang="en-US" sz="2900" dirty="0" smtClean="0"/>
              <a:t>Council will conduct risk assessments of “first time” non-Federal recipients  </a:t>
            </a:r>
            <a:r>
              <a:rPr lang="en-US" sz="1800" i="1" dirty="0" smtClean="0">
                <a:latin typeface="Cambria"/>
                <a:cs typeface="Cambria"/>
              </a:rPr>
              <a:t>(2 CFR 200.205 Federal </a:t>
            </a:r>
            <a:r>
              <a:rPr lang="en-US" sz="1800" i="1" dirty="0">
                <a:latin typeface="Cambria"/>
                <a:cs typeface="Cambria"/>
              </a:rPr>
              <a:t>awarding agency review of risk </a:t>
            </a:r>
            <a:r>
              <a:rPr lang="en-US" sz="1800" i="1" dirty="0" smtClean="0">
                <a:latin typeface="Cambria"/>
                <a:cs typeface="Cambria"/>
              </a:rPr>
              <a:t>posed </a:t>
            </a:r>
            <a:r>
              <a:rPr lang="en-US" sz="1800" i="1" dirty="0">
                <a:latin typeface="Cambria"/>
                <a:cs typeface="Cambria"/>
              </a:rPr>
              <a:t>by </a:t>
            </a:r>
            <a:r>
              <a:rPr lang="en-US" sz="1800" i="1" dirty="0" smtClean="0">
                <a:latin typeface="Cambria"/>
                <a:cs typeface="Cambria"/>
              </a:rPr>
              <a:t>applicants)</a:t>
            </a:r>
            <a:endParaRPr lang="en-US" sz="2800" dirty="0" smtClean="0"/>
          </a:p>
          <a:p>
            <a:r>
              <a:rPr lang="en-US" sz="2900" dirty="0" smtClean="0"/>
              <a:t>First round of Council awards, all States considered “first time” recipients</a:t>
            </a:r>
          </a:p>
          <a:p>
            <a:r>
              <a:rPr lang="en-US" sz="2900" dirty="0" smtClean="0"/>
              <a:t>Organizational self assessment must be received prior to or with submission of first grant application</a:t>
            </a:r>
          </a:p>
          <a:p>
            <a:r>
              <a:rPr lang="en-US" sz="2900" dirty="0" smtClean="0"/>
              <a:t>Then submitted on an annual basis</a:t>
            </a:r>
          </a:p>
          <a:p>
            <a:r>
              <a:rPr lang="en-US" sz="2900" dirty="0" smtClean="0"/>
              <a:t>Form and instructions available </a:t>
            </a:r>
            <a:r>
              <a:rPr lang="en-US" sz="2900" dirty="0"/>
              <a:t>on Council Grants Office </a:t>
            </a:r>
            <a:r>
              <a:rPr lang="en-US" sz="2900" dirty="0" smtClean="0"/>
              <a:t>website </a:t>
            </a:r>
            <a:r>
              <a:rPr lang="en-US" sz="2000" dirty="0" smtClean="0"/>
              <a:t>(</a:t>
            </a:r>
            <a:r>
              <a:rPr lang="en-US" sz="2000" dirty="0" smtClean="0">
                <a:hlinkClick r:id="rId3"/>
              </a:rPr>
              <a:t>www.restorethegulf.gov/gcerc-grants-office</a:t>
            </a:r>
            <a:r>
              <a:rPr lang="en-US" sz="2000" dirty="0" smtClean="0"/>
              <a:t>)</a:t>
            </a:r>
          </a:p>
          <a:p>
            <a:endParaRPr lang="en-US" dirty="0" smtClean="0"/>
          </a:p>
          <a:p>
            <a:endParaRPr lang="en-US" dirty="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23</a:t>
            </a:fld>
            <a:endParaRPr lang="en-US" dirty="0"/>
          </a:p>
        </p:txBody>
      </p:sp>
    </p:spTree>
    <p:extLst>
      <p:ext uri="{BB962C8B-B14F-4D97-AF65-F5344CB8AC3E}">
        <p14:creationId xmlns:p14="http://schemas.microsoft.com/office/powerpoint/2010/main" val="24353527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8744" y="274638"/>
            <a:ext cx="7026166" cy="1143000"/>
          </a:xfrm>
        </p:spPr>
        <p:txBody>
          <a:bodyPr/>
          <a:lstStyle/>
          <a:p>
            <a:r>
              <a:rPr lang="en-US" dirty="0" smtClean="0"/>
              <a:t>Organizational Self-Assessment</a:t>
            </a:r>
            <a:endParaRPr lang="en-US" dirty="0"/>
          </a:p>
        </p:txBody>
      </p:sp>
      <p:sp>
        <p:nvSpPr>
          <p:cNvPr id="3" name="Content Placeholder 2"/>
          <p:cNvSpPr>
            <a:spLocks noGrp="1"/>
          </p:cNvSpPr>
          <p:nvPr>
            <p:ph idx="1"/>
          </p:nvPr>
        </p:nvSpPr>
        <p:spPr>
          <a:xfrm>
            <a:off x="394138" y="1936531"/>
            <a:ext cx="8526342" cy="4240749"/>
          </a:xfrm>
        </p:spPr>
        <p:txBody>
          <a:bodyPr/>
          <a:lstStyle/>
          <a:p>
            <a:pPr marL="0" indent="0">
              <a:buNone/>
            </a:pPr>
            <a:r>
              <a:rPr lang="en-US" sz="3600" dirty="0" smtClean="0"/>
              <a:t>Series of questions concerning the agency’s:</a:t>
            </a:r>
          </a:p>
          <a:p>
            <a:pPr marL="0" indent="0">
              <a:buNone/>
            </a:pPr>
            <a:r>
              <a:rPr lang="en-US" dirty="0" smtClean="0"/>
              <a:t>1</a:t>
            </a:r>
            <a:r>
              <a:rPr lang="en-US" dirty="0"/>
              <a:t>.	Financial </a:t>
            </a:r>
            <a:r>
              <a:rPr lang="en-US" dirty="0" smtClean="0"/>
              <a:t>management</a:t>
            </a:r>
            <a:endParaRPr lang="en-US" dirty="0"/>
          </a:p>
          <a:p>
            <a:pPr marL="0" indent="0">
              <a:buNone/>
            </a:pPr>
            <a:r>
              <a:rPr lang="en-US" dirty="0"/>
              <a:t>2.	Audit </a:t>
            </a:r>
            <a:r>
              <a:rPr lang="en-US" dirty="0" smtClean="0"/>
              <a:t>information</a:t>
            </a:r>
            <a:endParaRPr lang="en-US" dirty="0"/>
          </a:p>
          <a:p>
            <a:pPr marL="0" indent="0">
              <a:buNone/>
            </a:pPr>
            <a:r>
              <a:rPr lang="en-US" dirty="0"/>
              <a:t>3.	Operations and general </a:t>
            </a:r>
            <a:r>
              <a:rPr lang="en-US" dirty="0" smtClean="0"/>
              <a:t>management</a:t>
            </a:r>
            <a:endParaRPr lang="en-US" dirty="0"/>
          </a:p>
          <a:p>
            <a:pPr marL="0" indent="0">
              <a:buNone/>
            </a:pPr>
            <a:r>
              <a:rPr lang="en-US" dirty="0"/>
              <a:t>4.	</a:t>
            </a:r>
            <a:r>
              <a:rPr lang="en-US" dirty="0" smtClean="0"/>
              <a:t>Procurement</a:t>
            </a:r>
            <a:endParaRPr lang="en-US" dirty="0"/>
          </a:p>
          <a:p>
            <a:pPr marL="0" indent="0">
              <a:buNone/>
            </a:pPr>
            <a:r>
              <a:rPr lang="en-US" dirty="0"/>
              <a:t>5.	Property </a:t>
            </a:r>
            <a:r>
              <a:rPr lang="en-US" dirty="0" smtClean="0"/>
              <a:t>management</a:t>
            </a:r>
            <a:endParaRPr lang="en-US" dirty="0"/>
          </a:p>
          <a:p>
            <a:pPr marL="0" indent="0">
              <a:buNone/>
            </a:pPr>
            <a:r>
              <a:rPr lang="en-US" dirty="0"/>
              <a:t>6.	</a:t>
            </a:r>
            <a:r>
              <a:rPr lang="en-US" dirty="0" err="1"/>
              <a:t>Subrecipient</a:t>
            </a:r>
            <a:r>
              <a:rPr lang="en-US" dirty="0"/>
              <a:t> management and </a:t>
            </a:r>
            <a:r>
              <a:rPr lang="en-US" dirty="0" smtClean="0"/>
              <a:t>monitoring</a:t>
            </a:r>
            <a:endParaRPr lang="en-US" dirty="0"/>
          </a:p>
          <a:p>
            <a:endParaRPr lang="en-US" dirty="0" smtClean="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24</a:t>
            </a:fld>
            <a:endParaRPr lang="en-US" dirty="0"/>
          </a:p>
        </p:txBody>
      </p:sp>
    </p:spTree>
    <p:extLst>
      <p:ext uri="{BB962C8B-B14F-4D97-AF65-F5344CB8AC3E}">
        <p14:creationId xmlns:p14="http://schemas.microsoft.com/office/powerpoint/2010/main" val="16730342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4000" y="1600200"/>
            <a:ext cx="8890000" cy="4955203"/>
          </a:xfrm>
          <a:prstGeom prst="rect">
            <a:avLst/>
          </a:prstGeom>
          <a:noFill/>
        </p:spPr>
        <p:txBody>
          <a:bodyPr wrap="square" rtlCol="0">
            <a:spAutoFit/>
          </a:bodyPr>
          <a:lstStyle/>
          <a:p>
            <a:r>
              <a:rPr lang="en-US" sz="2800" b="1" dirty="0" smtClean="0">
                <a:latin typeface="Cambria"/>
                <a:cs typeface="Cambria"/>
              </a:rPr>
              <a:t>DUNS Number </a:t>
            </a:r>
          </a:p>
          <a:p>
            <a:pPr marL="342900" indent="-342900">
              <a:buFont typeface="Arial" panose="020B0604020202020204" pitchFamily="34" charset="0"/>
              <a:buChar char="•"/>
            </a:pPr>
            <a:r>
              <a:rPr lang="en-US" sz="2400" dirty="0" smtClean="0">
                <a:latin typeface="Cambria"/>
                <a:cs typeface="Cambria"/>
              </a:rPr>
              <a:t>Every Council applicant must obtain a unique identifier or DUNS number</a:t>
            </a:r>
          </a:p>
          <a:p>
            <a:pPr marL="285750" indent="-285750">
              <a:buFont typeface="Arial"/>
              <a:buChar char="•"/>
            </a:pPr>
            <a:r>
              <a:rPr lang="en-US" sz="2400" dirty="0" smtClean="0">
                <a:latin typeface="Cambria"/>
                <a:cs typeface="Cambria"/>
              </a:rPr>
              <a:t>These numbers are free, and can be obtained by contacting Dun and Bradstreet at 1-866-705-5711 or visiting </a:t>
            </a:r>
            <a:r>
              <a:rPr lang="en-US" sz="2400" dirty="0" smtClean="0">
                <a:latin typeface="Cambria"/>
                <a:cs typeface="Cambria"/>
                <a:hlinkClick r:id="rId3"/>
              </a:rPr>
              <a:t>www.dandb.com</a:t>
            </a:r>
            <a:endParaRPr lang="en-US" sz="2400" dirty="0" smtClean="0">
              <a:latin typeface="Cambria"/>
              <a:cs typeface="Cambria"/>
            </a:endParaRPr>
          </a:p>
          <a:p>
            <a:endParaRPr lang="en-US" sz="2000" b="1" dirty="0" smtClean="0">
              <a:latin typeface="Cambria"/>
              <a:cs typeface="Cambria"/>
            </a:endParaRPr>
          </a:p>
          <a:p>
            <a:r>
              <a:rPr lang="en-US" sz="2800" b="1" dirty="0" smtClean="0">
                <a:latin typeface="Cambria"/>
                <a:cs typeface="Cambria"/>
              </a:rPr>
              <a:t>SAM</a:t>
            </a:r>
            <a:endParaRPr lang="en-US" sz="2800" b="1" dirty="0">
              <a:latin typeface="Cambria"/>
              <a:cs typeface="Cambria"/>
            </a:endParaRPr>
          </a:p>
          <a:p>
            <a:pPr marL="342900" indent="-342900">
              <a:buFont typeface="Arial" panose="020B0604020202020204" pitchFamily="34" charset="0"/>
              <a:buChar char="•"/>
            </a:pPr>
            <a:r>
              <a:rPr lang="en-US" sz="2400" dirty="0" smtClean="0">
                <a:latin typeface="Cambria"/>
                <a:cs typeface="Cambria"/>
              </a:rPr>
              <a:t>Every grant applicant must register in the System for Award Management (SAM) database, which automatically registers applicants for </a:t>
            </a:r>
          </a:p>
          <a:p>
            <a:pPr marL="800100" lvl="1" indent="-342900">
              <a:buFont typeface="Cambria" panose="02040503050406030204" pitchFamily="18" charset="0"/>
              <a:buChar char="-"/>
            </a:pPr>
            <a:r>
              <a:rPr lang="en-US" sz="2400" dirty="0" smtClean="0">
                <a:latin typeface="Cambria"/>
                <a:cs typeface="Cambria"/>
              </a:rPr>
              <a:t>Central Contractor Registration (CCR)</a:t>
            </a:r>
          </a:p>
          <a:p>
            <a:pPr marL="800100" lvl="1" indent="-342900">
              <a:buFont typeface="Cambria" panose="02040503050406030204" pitchFamily="18" charset="0"/>
              <a:buChar char="-"/>
            </a:pPr>
            <a:r>
              <a:rPr lang="en-US" sz="2400" dirty="0" smtClean="0">
                <a:latin typeface="Cambria"/>
                <a:cs typeface="Cambria"/>
              </a:rPr>
              <a:t>Eligible Parties List System (EPLS)</a:t>
            </a:r>
          </a:p>
          <a:p>
            <a:pPr marL="285750" indent="-285750">
              <a:buFont typeface="Arial"/>
              <a:buChar char="•"/>
            </a:pPr>
            <a:r>
              <a:rPr lang="en-US" sz="2400" dirty="0" smtClean="0">
                <a:latin typeface="Cambria"/>
                <a:cs typeface="Cambria"/>
              </a:rPr>
              <a:t>SAM is free and can be found at </a:t>
            </a:r>
            <a:r>
              <a:rPr lang="en-US" sz="2400" dirty="0" smtClean="0">
                <a:latin typeface="Cambria"/>
                <a:cs typeface="Cambria"/>
                <a:hlinkClick r:id="rId4"/>
              </a:rPr>
              <a:t>www.SAM.gov</a:t>
            </a:r>
            <a:endParaRPr lang="en-US" sz="2400" dirty="0">
              <a:latin typeface="Cambria"/>
              <a:cs typeface="Cambria"/>
            </a:endParaRPr>
          </a:p>
        </p:txBody>
      </p:sp>
      <p:sp>
        <p:nvSpPr>
          <p:cNvPr id="2" name="Title 1"/>
          <p:cNvSpPr>
            <a:spLocks noGrp="1"/>
          </p:cNvSpPr>
          <p:nvPr>
            <p:ph type="title"/>
          </p:nvPr>
        </p:nvSpPr>
        <p:spPr>
          <a:xfrm>
            <a:off x="457200" y="274638"/>
            <a:ext cx="8686800" cy="1143000"/>
          </a:xfrm>
        </p:spPr>
        <p:txBody>
          <a:bodyPr/>
          <a:lstStyle/>
          <a:p>
            <a:r>
              <a:rPr lang="en-US" dirty="0" smtClean="0"/>
              <a:t>	Federal Registration Requirements</a:t>
            </a:r>
            <a:endParaRPr lang="en-US" dirty="0"/>
          </a:p>
        </p:txBody>
      </p:sp>
      <p:sp>
        <p:nvSpPr>
          <p:cNvPr id="7" name="TextBox 6"/>
          <p:cNvSpPr txBox="1"/>
          <p:nvPr/>
        </p:nvSpPr>
        <p:spPr>
          <a:xfrm>
            <a:off x="7315200" y="5171090"/>
            <a:ext cx="1576552" cy="1200329"/>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accent1">
                <a:lumMod val="60000"/>
                <a:lumOff val="40000"/>
              </a:schemeClr>
            </a:solidFill>
          </a:ln>
        </p:spPr>
        <p:txBody>
          <a:bodyPr wrap="square" rtlCol="0">
            <a:spAutoFit/>
          </a:bodyPr>
          <a:lstStyle/>
          <a:p>
            <a:r>
              <a:rPr lang="en-US" dirty="0" smtClean="0"/>
              <a:t>See Recipient Guidance Manual Part </a:t>
            </a:r>
            <a:r>
              <a:rPr lang="en-US" dirty="0"/>
              <a:t>III </a:t>
            </a:r>
            <a:r>
              <a:rPr lang="en-US" dirty="0" smtClean="0"/>
              <a:t>Chapter </a:t>
            </a:r>
            <a:r>
              <a:rPr lang="en-US" dirty="0"/>
              <a:t>II.A.2</a:t>
            </a:r>
          </a:p>
        </p:txBody>
      </p:sp>
      <p:sp>
        <p:nvSpPr>
          <p:cNvPr id="6" name="Slide Number Placeholder 5"/>
          <p:cNvSpPr>
            <a:spLocks noGrp="1"/>
          </p:cNvSpPr>
          <p:nvPr>
            <p:ph type="sldNum" sz="quarter" idx="12"/>
          </p:nvPr>
        </p:nvSpPr>
        <p:spPr/>
        <p:txBody>
          <a:bodyPr/>
          <a:lstStyle/>
          <a:p>
            <a:pPr>
              <a:defRPr/>
            </a:pPr>
            <a:fld id="{FB25A99B-AE9E-7C48-AD22-A3EC46EC8F3B}" type="slidenum">
              <a:rPr lang="en-US" smtClean="0"/>
              <a:pPr>
                <a:defRPr/>
              </a:pPr>
              <a:t>25</a:t>
            </a:fld>
            <a:endParaRPr lang="en-US" dirty="0"/>
          </a:p>
        </p:txBody>
      </p:sp>
    </p:spTree>
    <p:extLst>
      <p:ext uri="{BB962C8B-B14F-4D97-AF65-F5344CB8AC3E}">
        <p14:creationId xmlns:p14="http://schemas.microsoft.com/office/powerpoint/2010/main" val="17287208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2 CFR Part 200 – Pre-Award</a:t>
            </a:r>
            <a:endParaRPr lang="en-US" dirty="0"/>
          </a:p>
        </p:txBody>
      </p:sp>
      <p:sp>
        <p:nvSpPr>
          <p:cNvPr id="3" name="TextBox 2"/>
          <p:cNvSpPr txBox="1"/>
          <p:nvPr/>
        </p:nvSpPr>
        <p:spPr>
          <a:xfrm>
            <a:off x="596900" y="1742440"/>
            <a:ext cx="8089900" cy="3062377"/>
          </a:xfrm>
          <a:prstGeom prst="rect">
            <a:avLst/>
          </a:prstGeom>
          <a:noFill/>
        </p:spPr>
        <p:txBody>
          <a:bodyPr wrap="square" rtlCol="0">
            <a:spAutoFit/>
          </a:bodyPr>
          <a:lstStyle/>
          <a:p>
            <a:pPr>
              <a:spcAft>
                <a:spcPts val="600"/>
              </a:spcAft>
            </a:pPr>
            <a:r>
              <a:rPr lang="en-US" sz="2800" b="1" dirty="0" smtClean="0">
                <a:latin typeface="Cambria"/>
                <a:cs typeface="Cambria"/>
              </a:rPr>
              <a:t>Subpart C</a:t>
            </a:r>
          </a:p>
          <a:p>
            <a:pPr>
              <a:spcAft>
                <a:spcPts val="600"/>
              </a:spcAft>
            </a:pPr>
            <a:r>
              <a:rPr lang="en-US" sz="2800" b="1" dirty="0" smtClean="0">
                <a:latin typeface="Cambria"/>
                <a:cs typeface="Cambria"/>
              </a:rPr>
              <a:t>Develop Application – Pre-Award Requirements</a:t>
            </a:r>
          </a:p>
          <a:p>
            <a:pPr marL="285750" indent="-285750">
              <a:spcAft>
                <a:spcPts val="600"/>
              </a:spcAft>
              <a:buFont typeface="Arial"/>
              <a:buChar char="•"/>
            </a:pPr>
            <a:r>
              <a:rPr lang="en-US" sz="2800" dirty="0" smtClean="0">
                <a:latin typeface="Cambria"/>
                <a:cs typeface="Cambria"/>
              </a:rPr>
              <a:t>(200.206) – Standard  application requirements</a:t>
            </a:r>
          </a:p>
          <a:p>
            <a:pPr marL="285750" indent="-285750">
              <a:spcAft>
                <a:spcPts val="600"/>
              </a:spcAft>
              <a:buFont typeface="Arial"/>
              <a:buChar char="•"/>
            </a:pPr>
            <a:r>
              <a:rPr lang="en-US" sz="2800" dirty="0">
                <a:latin typeface="Cambria"/>
                <a:cs typeface="Cambria"/>
              </a:rPr>
              <a:t>(</a:t>
            </a:r>
            <a:r>
              <a:rPr lang="en-US" sz="2800" dirty="0" smtClean="0">
                <a:latin typeface="Cambria"/>
                <a:cs typeface="Cambria"/>
              </a:rPr>
              <a:t>200.207) – Specific conditions</a:t>
            </a:r>
          </a:p>
          <a:p>
            <a:pPr marL="285750" indent="-285750">
              <a:spcAft>
                <a:spcPts val="600"/>
              </a:spcAft>
              <a:buFont typeface="Arial"/>
              <a:buChar char="•"/>
            </a:pPr>
            <a:r>
              <a:rPr lang="en-US" sz="2800" dirty="0">
                <a:latin typeface="Cambria"/>
                <a:cs typeface="Cambria"/>
              </a:rPr>
              <a:t>(</a:t>
            </a:r>
            <a:r>
              <a:rPr lang="en-US" sz="2800" dirty="0" smtClean="0">
                <a:latin typeface="Cambria"/>
                <a:cs typeface="Cambria"/>
              </a:rPr>
              <a:t>200.208) – Certifications and representations</a:t>
            </a:r>
          </a:p>
          <a:p>
            <a:pPr marL="285750" indent="-285750">
              <a:spcAft>
                <a:spcPts val="600"/>
              </a:spcAft>
              <a:buFont typeface="Arial"/>
              <a:buChar char="•"/>
            </a:pPr>
            <a:r>
              <a:rPr lang="en-US" sz="2800" dirty="0" smtClean="0">
                <a:latin typeface="Cambria"/>
                <a:cs typeface="Cambria"/>
              </a:rPr>
              <a:t>(200.209) – Pre-award costs</a:t>
            </a:r>
          </a:p>
        </p:txBody>
      </p:sp>
      <p:sp>
        <p:nvSpPr>
          <p:cNvPr id="5" name="Slide Number Placeholder 4"/>
          <p:cNvSpPr>
            <a:spLocks noGrp="1"/>
          </p:cNvSpPr>
          <p:nvPr>
            <p:ph type="sldNum" sz="quarter" idx="12"/>
          </p:nvPr>
        </p:nvSpPr>
        <p:spPr/>
        <p:txBody>
          <a:bodyPr/>
          <a:lstStyle/>
          <a:p>
            <a:pPr>
              <a:defRPr/>
            </a:pPr>
            <a:fld id="{FB25A99B-AE9E-7C48-AD22-A3EC46EC8F3B}" type="slidenum">
              <a:rPr lang="en-US" smtClean="0"/>
              <a:pPr>
                <a:defRPr/>
              </a:pPr>
              <a:t>26</a:t>
            </a:fld>
            <a:endParaRPr lang="en-US" dirty="0"/>
          </a:p>
        </p:txBody>
      </p:sp>
    </p:spTree>
    <p:extLst>
      <p:ext uri="{BB962C8B-B14F-4D97-AF65-F5344CB8AC3E}">
        <p14:creationId xmlns:p14="http://schemas.microsoft.com/office/powerpoint/2010/main" val="15315004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6910" y="211576"/>
            <a:ext cx="5733393" cy="1143000"/>
          </a:xfrm>
        </p:spPr>
        <p:txBody>
          <a:bodyPr/>
          <a:lstStyle/>
          <a:p>
            <a:r>
              <a:rPr lang="en-US" dirty="0" smtClean="0"/>
              <a:t>Certifications Part I</a:t>
            </a:r>
            <a:endParaRPr lang="en-US" dirty="0"/>
          </a:p>
        </p:txBody>
      </p:sp>
      <p:sp>
        <p:nvSpPr>
          <p:cNvPr id="3" name="Content Placeholder 2"/>
          <p:cNvSpPr>
            <a:spLocks noGrp="1"/>
          </p:cNvSpPr>
          <p:nvPr>
            <p:ph idx="1"/>
          </p:nvPr>
        </p:nvSpPr>
        <p:spPr/>
        <p:txBody>
          <a:bodyPr/>
          <a:lstStyle/>
          <a:p>
            <a:r>
              <a:rPr lang="en-US" sz="3600" dirty="0" smtClean="0"/>
              <a:t>Council Certifications Form</a:t>
            </a:r>
          </a:p>
          <a:p>
            <a:pPr lvl="1"/>
            <a:r>
              <a:rPr lang="en-US" sz="3200" dirty="0" smtClean="0"/>
              <a:t>Council-specific certifications</a:t>
            </a:r>
          </a:p>
          <a:p>
            <a:pPr lvl="1"/>
            <a:r>
              <a:rPr lang="en-US" sz="3200" dirty="0" smtClean="0"/>
              <a:t>Certification </a:t>
            </a:r>
            <a:r>
              <a:rPr lang="en-US" sz="3200" dirty="0"/>
              <a:t>regarding debarment, suspension and other responsibility </a:t>
            </a:r>
            <a:r>
              <a:rPr lang="en-US" sz="3200" dirty="0" smtClean="0"/>
              <a:t>matters</a:t>
            </a:r>
          </a:p>
          <a:p>
            <a:pPr lvl="1"/>
            <a:r>
              <a:rPr lang="en-US" sz="3200" dirty="0"/>
              <a:t>C</a:t>
            </a:r>
            <a:r>
              <a:rPr lang="en-US" sz="3200" dirty="0" smtClean="0"/>
              <a:t>ertification regarding drug-free </a:t>
            </a:r>
            <a:r>
              <a:rPr lang="en-US" sz="3200" dirty="0"/>
              <a:t>workplace </a:t>
            </a:r>
            <a:r>
              <a:rPr lang="en-US" sz="3200" dirty="0" smtClean="0"/>
              <a:t>requirements</a:t>
            </a:r>
          </a:p>
          <a:p>
            <a:pPr lvl="1"/>
            <a:r>
              <a:rPr lang="en-US" sz="3200" dirty="0"/>
              <a:t>R</a:t>
            </a:r>
            <a:r>
              <a:rPr lang="en-US" sz="3200" dirty="0" smtClean="0"/>
              <a:t>equired </a:t>
            </a:r>
            <a:r>
              <a:rPr lang="en-US" sz="3200" dirty="0"/>
              <a:t>certifications regarding </a:t>
            </a:r>
            <a:r>
              <a:rPr lang="en-US" sz="3200" dirty="0" smtClean="0"/>
              <a:t>lobbying</a:t>
            </a:r>
          </a:p>
          <a:p>
            <a:pPr lvl="1"/>
            <a:endParaRPr lang="en-US" dirty="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27</a:t>
            </a:fld>
            <a:endParaRPr lang="en-US" dirty="0"/>
          </a:p>
        </p:txBody>
      </p:sp>
    </p:spTree>
    <p:extLst>
      <p:ext uri="{BB962C8B-B14F-4D97-AF65-F5344CB8AC3E}">
        <p14:creationId xmlns:p14="http://schemas.microsoft.com/office/powerpoint/2010/main" val="354114114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6910" y="211576"/>
            <a:ext cx="5733393" cy="1143000"/>
          </a:xfrm>
        </p:spPr>
        <p:txBody>
          <a:bodyPr/>
          <a:lstStyle/>
          <a:p>
            <a:r>
              <a:rPr lang="en-US" dirty="0" smtClean="0"/>
              <a:t>Certifications Part II</a:t>
            </a:r>
            <a:endParaRPr lang="en-US" dirty="0"/>
          </a:p>
        </p:txBody>
      </p:sp>
      <p:sp>
        <p:nvSpPr>
          <p:cNvPr id="3" name="Content Placeholder 2"/>
          <p:cNvSpPr>
            <a:spLocks noGrp="1"/>
          </p:cNvSpPr>
          <p:nvPr>
            <p:ph idx="1"/>
          </p:nvPr>
        </p:nvSpPr>
        <p:spPr>
          <a:xfrm>
            <a:off x="438806" y="1732948"/>
            <a:ext cx="8229600" cy="4525963"/>
          </a:xfrm>
        </p:spPr>
        <p:txBody>
          <a:bodyPr/>
          <a:lstStyle/>
          <a:p>
            <a:r>
              <a:rPr lang="en-US" dirty="0" smtClean="0"/>
              <a:t>Assurances</a:t>
            </a:r>
          </a:p>
          <a:p>
            <a:pPr lvl="1"/>
            <a:r>
              <a:rPr lang="en-US" dirty="0" smtClean="0"/>
              <a:t>Construction Projects (SF-424D)</a:t>
            </a:r>
          </a:p>
          <a:p>
            <a:pPr lvl="1"/>
            <a:r>
              <a:rPr lang="en-US" dirty="0" smtClean="0"/>
              <a:t>Non-construction Projects (SF-424B)</a:t>
            </a:r>
            <a:endParaRPr lang="en-US" sz="2400" dirty="0"/>
          </a:p>
          <a:p>
            <a:pPr lvl="1"/>
            <a:endParaRPr lang="en-US" sz="1800" dirty="0" smtClean="0"/>
          </a:p>
          <a:p>
            <a:r>
              <a:rPr lang="en-US" dirty="0" smtClean="0"/>
              <a:t>Important Notes</a:t>
            </a:r>
            <a:r>
              <a:rPr lang="en-US" sz="2000" dirty="0"/>
              <a:t> </a:t>
            </a:r>
            <a:r>
              <a:rPr lang="en-US" dirty="0"/>
              <a:t>on “Construction”</a:t>
            </a:r>
          </a:p>
          <a:p>
            <a:pPr lvl="1"/>
            <a:r>
              <a:rPr lang="en-US" sz="2400" dirty="0" smtClean="0"/>
              <a:t>Includes any project involving or requiring engineering and design or other similar technical documentation</a:t>
            </a:r>
          </a:p>
          <a:p>
            <a:pPr lvl="1"/>
            <a:r>
              <a:rPr lang="en-US" sz="2400" dirty="0" smtClean="0"/>
              <a:t>For </a:t>
            </a:r>
            <a:r>
              <a:rPr lang="en-US" sz="2400" dirty="0"/>
              <a:t>purposes of the SF-424 forms and application budget, </a:t>
            </a:r>
            <a:r>
              <a:rPr lang="en-US" sz="2400" dirty="0" smtClean="0"/>
              <a:t>also includes </a:t>
            </a:r>
            <a:r>
              <a:rPr lang="en-US" sz="2400" dirty="0"/>
              <a:t>land acquisition</a:t>
            </a:r>
          </a:p>
          <a:p>
            <a:pPr lvl="1"/>
            <a:endParaRPr lang="en-US" sz="2400" dirty="0" smtClean="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28</a:t>
            </a:fld>
            <a:endParaRPr lang="en-US" dirty="0"/>
          </a:p>
        </p:txBody>
      </p:sp>
    </p:spTree>
    <p:extLst>
      <p:ext uri="{BB962C8B-B14F-4D97-AF65-F5344CB8AC3E}">
        <p14:creationId xmlns:p14="http://schemas.microsoft.com/office/powerpoint/2010/main" val="1570193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6910" y="211576"/>
            <a:ext cx="5733393" cy="1143000"/>
          </a:xfrm>
        </p:spPr>
        <p:txBody>
          <a:bodyPr/>
          <a:lstStyle/>
          <a:p>
            <a:r>
              <a:rPr lang="en-US" dirty="0" smtClean="0"/>
              <a:t>Certifications - continued</a:t>
            </a:r>
            <a:endParaRPr lang="en-US" dirty="0"/>
          </a:p>
        </p:txBody>
      </p:sp>
      <p:sp>
        <p:nvSpPr>
          <p:cNvPr id="3" name="Content Placeholder 2"/>
          <p:cNvSpPr>
            <a:spLocks noGrp="1"/>
          </p:cNvSpPr>
          <p:nvPr>
            <p:ph idx="1"/>
          </p:nvPr>
        </p:nvSpPr>
        <p:spPr>
          <a:xfrm>
            <a:off x="438806" y="1732948"/>
            <a:ext cx="8229600" cy="4525963"/>
          </a:xfrm>
        </p:spPr>
        <p:txBody>
          <a:bodyPr/>
          <a:lstStyle/>
          <a:p>
            <a:pPr marL="0" indent="0">
              <a:buNone/>
            </a:pPr>
            <a:r>
              <a:rPr lang="en-US" sz="3600" dirty="0" smtClean="0"/>
              <a:t>Certifications and Assurances</a:t>
            </a:r>
          </a:p>
          <a:p>
            <a:r>
              <a:rPr lang="en-US" dirty="0" smtClean="0"/>
              <a:t>Signed by Agency AOR</a:t>
            </a:r>
          </a:p>
          <a:p>
            <a:r>
              <a:rPr lang="en-US" dirty="0"/>
              <a:t>Form and instructions available on Council Grants Office </a:t>
            </a:r>
            <a:r>
              <a:rPr lang="en-US" dirty="0" smtClean="0"/>
              <a:t>webpage </a:t>
            </a:r>
            <a:r>
              <a:rPr lang="en-US" sz="2800" dirty="0" smtClean="0"/>
              <a:t>(</a:t>
            </a:r>
            <a:r>
              <a:rPr lang="en-US" sz="2800" dirty="0" smtClean="0">
                <a:hlinkClick r:id="rId3"/>
              </a:rPr>
              <a:t>www.restorethegulf.gov/gcerc-grants-office</a:t>
            </a:r>
            <a:r>
              <a:rPr lang="en-US" sz="2800" dirty="0"/>
              <a:t>)</a:t>
            </a:r>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29</a:t>
            </a:fld>
            <a:endParaRPr lang="en-US" dirty="0"/>
          </a:p>
        </p:txBody>
      </p:sp>
    </p:spTree>
    <p:extLst>
      <p:ext uri="{BB962C8B-B14F-4D97-AF65-F5344CB8AC3E}">
        <p14:creationId xmlns:p14="http://schemas.microsoft.com/office/powerpoint/2010/main" val="19375785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4988" y="273844"/>
            <a:ext cx="5624111" cy="1143000"/>
          </a:xfrm>
        </p:spPr>
        <p:txBody>
          <a:bodyPr/>
          <a:lstStyle/>
          <a:p>
            <a:r>
              <a:rPr lang="en-US" dirty="0" smtClean="0"/>
              <a:t>Table of Contents </a:t>
            </a:r>
            <a:r>
              <a:rPr lang="en-US" sz="2400" dirty="0">
                <a:solidFill>
                  <a:prstClr val="white"/>
                </a:solidFill>
              </a:rPr>
              <a:t>(page </a:t>
            </a:r>
            <a:r>
              <a:rPr lang="en-US" sz="2400" dirty="0" smtClean="0">
                <a:solidFill>
                  <a:prstClr val="white"/>
                </a:solidFill>
              </a:rPr>
              <a:t>2 </a:t>
            </a:r>
            <a:r>
              <a:rPr lang="en-US" sz="2400" dirty="0">
                <a:solidFill>
                  <a:prstClr val="white"/>
                </a:solidFill>
              </a:rPr>
              <a:t>of 4)</a:t>
            </a:r>
            <a:endParaRPr lang="en-US" dirty="0"/>
          </a:p>
        </p:txBody>
      </p:sp>
      <p:sp>
        <p:nvSpPr>
          <p:cNvPr id="3" name="Content Placeholder 2"/>
          <p:cNvSpPr>
            <a:spLocks noGrp="1"/>
          </p:cNvSpPr>
          <p:nvPr>
            <p:ph idx="1"/>
          </p:nvPr>
        </p:nvSpPr>
        <p:spPr>
          <a:xfrm>
            <a:off x="457200" y="1600200"/>
            <a:ext cx="8229600" cy="4800600"/>
          </a:xfrm>
        </p:spPr>
        <p:txBody>
          <a:bodyPr/>
          <a:lstStyle/>
          <a:p>
            <a:r>
              <a:rPr lang="en-US" sz="2400" dirty="0" smtClean="0">
                <a:hlinkClick r:id="rId2" action="ppaction://hlinksldjump"/>
              </a:rPr>
              <a:t>Application Contents</a:t>
            </a:r>
            <a:r>
              <a:rPr lang="en-US" sz="2400" dirty="0" smtClean="0"/>
              <a:t> ……………………………………………………... 30</a:t>
            </a:r>
            <a:endParaRPr lang="en-US" sz="2400" dirty="0" smtClean="0"/>
          </a:p>
          <a:p>
            <a:r>
              <a:rPr lang="en-US" sz="2400" dirty="0" smtClean="0">
                <a:hlinkClick r:id="rId3" action="ppaction://hlinksldjump"/>
              </a:rPr>
              <a:t>Project </a:t>
            </a:r>
            <a:r>
              <a:rPr lang="en-US" sz="2400" dirty="0" smtClean="0">
                <a:hlinkClick r:id="rId3" action="ppaction://hlinksldjump"/>
              </a:rPr>
              <a:t>Information</a:t>
            </a:r>
            <a:r>
              <a:rPr lang="en-US" sz="2400" dirty="0" smtClean="0"/>
              <a:t> ……………………………………………………….. 32</a:t>
            </a:r>
            <a:endParaRPr lang="en-US" sz="2400" dirty="0" smtClean="0"/>
          </a:p>
          <a:p>
            <a:pPr lvl="1"/>
            <a:r>
              <a:rPr lang="en-US" sz="2000" dirty="0" smtClean="0">
                <a:hlinkClick r:id="rId4" action="ppaction://hlinksldjump"/>
              </a:rPr>
              <a:t>Comprehensive </a:t>
            </a:r>
            <a:r>
              <a:rPr lang="en-US" sz="2000" dirty="0">
                <a:hlinkClick r:id="rId4" action="ppaction://hlinksldjump"/>
              </a:rPr>
              <a:t>Plan </a:t>
            </a:r>
            <a:r>
              <a:rPr lang="en-US" sz="2000" dirty="0" smtClean="0">
                <a:hlinkClick r:id="rId4" action="ppaction://hlinksldjump"/>
              </a:rPr>
              <a:t>Criteria</a:t>
            </a:r>
            <a:r>
              <a:rPr lang="en-US" sz="2000" dirty="0" smtClean="0"/>
              <a:t> …………………………………………………..….. 34</a:t>
            </a:r>
            <a:endParaRPr lang="en-US" sz="2000" dirty="0" smtClean="0"/>
          </a:p>
          <a:p>
            <a:pPr lvl="1"/>
            <a:r>
              <a:rPr lang="en-US" sz="2000" dirty="0" smtClean="0">
                <a:hlinkClick r:id="rId5" action="ppaction://hlinksldjump"/>
              </a:rPr>
              <a:t>Project </a:t>
            </a:r>
            <a:r>
              <a:rPr lang="en-US" sz="2000" dirty="0" smtClean="0">
                <a:hlinkClick r:id="rId5" action="ppaction://hlinksldjump"/>
              </a:rPr>
              <a:t>Narratives &amp; Summaries</a:t>
            </a:r>
            <a:r>
              <a:rPr lang="en-US" sz="2000" dirty="0" smtClean="0"/>
              <a:t> ……………………....……………………...… 35</a:t>
            </a:r>
            <a:endParaRPr lang="en-US" sz="2000" dirty="0" smtClean="0"/>
          </a:p>
          <a:p>
            <a:r>
              <a:rPr lang="en-US" sz="2400" dirty="0" smtClean="0"/>
              <a:t>Technical Narrative</a:t>
            </a:r>
            <a:endParaRPr lang="en-US" sz="2400" dirty="0"/>
          </a:p>
          <a:p>
            <a:pPr lvl="1"/>
            <a:r>
              <a:rPr lang="en-US" sz="2000" dirty="0" smtClean="0">
                <a:hlinkClick r:id="rId6" action="ppaction://hlinksldjump"/>
              </a:rPr>
              <a:t>Methodology </a:t>
            </a:r>
            <a:r>
              <a:rPr lang="en-US" sz="2000" dirty="0">
                <a:hlinkClick r:id="rId6" action="ppaction://hlinksldjump"/>
              </a:rPr>
              <a:t>/ </a:t>
            </a:r>
            <a:r>
              <a:rPr lang="en-US" sz="2000" dirty="0" smtClean="0">
                <a:hlinkClick r:id="rId6" action="ppaction://hlinksldjump"/>
              </a:rPr>
              <a:t>Approach</a:t>
            </a:r>
            <a:r>
              <a:rPr lang="en-US" sz="2000" dirty="0" smtClean="0"/>
              <a:t> …………………………………………………..…...…. 36</a:t>
            </a:r>
            <a:endParaRPr lang="en-US" sz="2000" dirty="0"/>
          </a:p>
          <a:p>
            <a:pPr lvl="1"/>
            <a:r>
              <a:rPr lang="en-US" sz="2000" dirty="0" smtClean="0">
                <a:hlinkClick r:id="rId7" action="ppaction://hlinksldjump"/>
              </a:rPr>
              <a:t>Leveraged </a:t>
            </a:r>
            <a:r>
              <a:rPr lang="en-US" sz="2000" dirty="0" smtClean="0">
                <a:hlinkClick r:id="rId7" action="ppaction://hlinksldjump"/>
              </a:rPr>
              <a:t>funds</a:t>
            </a:r>
            <a:r>
              <a:rPr lang="en-US" sz="2000" dirty="0" smtClean="0"/>
              <a:t> ……………………………………………………………………….... 39</a:t>
            </a:r>
            <a:endParaRPr lang="en-US" sz="2000" dirty="0"/>
          </a:p>
          <a:p>
            <a:pPr lvl="1"/>
            <a:r>
              <a:rPr lang="en-US" sz="2000" dirty="0" smtClean="0">
                <a:hlinkClick r:id="rId8" action="ppaction://hlinksldjump"/>
              </a:rPr>
              <a:t>Metrics</a:t>
            </a:r>
            <a:r>
              <a:rPr lang="en-US" sz="2000" dirty="0" smtClean="0"/>
              <a:t> ……………………………………………………………………………………….. 40</a:t>
            </a:r>
            <a:endParaRPr lang="en-US" sz="2000" dirty="0"/>
          </a:p>
          <a:p>
            <a:pPr lvl="1"/>
            <a:r>
              <a:rPr lang="en-US" sz="2000" dirty="0" smtClean="0">
                <a:hlinkClick r:id="rId9" action="ppaction://hlinksldjump"/>
              </a:rPr>
              <a:t>Milestones</a:t>
            </a:r>
            <a:r>
              <a:rPr lang="en-US" sz="2000" dirty="0" smtClean="0"/>
              <a:t> ………………………………………………………………………………..… 42</a:t>
            </a:r>
            <a:endParaRPr lang="en-US" sz="2000" dirty="0" smtClean="0"/>
          </a:p>
          <a:p>
            <a:pPr lvl="1"/>
            <a:r>
              <a:rPr lang="en-US" sz="2000" dirty="0" smtClean="0">
                <a:hlinkClick r:id="rId10" action="ppaction://hlinksldjump"/>
              </a:rPr>
              <a:t>Data </a:t>
            </a:r>
            <a:r>
              <a:rPr lang="en-US" sz="2000" dirty="0" smtClean="0">
                <a:hlinkClick r:id="rId10" action="ppaction://hlinksldjump"/>
              </a:rPr>
              <a:t>Plans</a:t>
            </a:r>
            <a:r>
              <a:rPr lang="en-US" sz="2000" dirty="0" smtClean="0"/>
              <a:t> …………………………………………………………………………………... 44</a:t>
            </a:r>
            <a:endParaRPr lang="en-US" sz="2000" dirty="0" smtClean="0"/>
          </a:p>
          <a:p>
            <a:pPr lvl="1"/>
            <a:r>
              <a:rPr lang="en-US" sz="2000" dirty="0" smtClean="0">
                <a:hlinkClick r:id="rId11" action="ppaction://hlinksldjump"/>
              </a:rPr>
              <a:t>Additional Technical </a:t>
            </a:r>
            <a:r>
              <a:rPr lang="en-US" sz="2000" dirty="0" smtClean="0">
                <a:hlinkClick r:id="rId11" action="ppaction://hlinksldjump"/>
              </a:rPr>
              <a:t>Information</a:t>
            </a:r>
            <a:r>
              <a:rPr lang="en-US" sz="2000" dirty="0" smtClean="0"/>
              <a:t> ………………………………………………... 45</a:t>
            </a:r>
            <a:endParaRPr lang="en-US" sz="2000" dirty="0" smtClean="0"/>
          </a:p>
          <a:p>
            <a:r>
              <a:rPr lang="en-US" sz="2400" dirty="0" smtClean="0">
                <a:hlinkClick r:id="rId12" action="ppaction://hlinksldjump"/>
              </a:rPr>
              <a:t>Environmental </a:t>
            </a:r>
            <a:r>
              <a:rPr lang="en-US" sz="2400" dirty="0" smtClean="0">
                <a:hlinkClick r:id="rId12" action="ppaction://hlinksldjump"/>
              </a:rPr>
              <a:t>Compliance</a:t>
            </a:r>
            <a:r>
              <a:rPr lang="en-US" sz="2400" dirty="0" smtClean="0"/>
              <a:t> ……………………………………………. 46</a:t>
            </a:r>
            <a:endParaRPr lang="en-US" sz="2400" dirty="0" smtClean="0"/>
          </a:p>
          <a:p>
            <a:pPr lvl="1"/>
            <a:endParaRPr lang="en-US" sz="2000" dirty="0"/>
          </a:p>
          <a:p>
            <a:pPr lvl="1"/>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23E9205B-5CEE-144D-9AC5-6B4298FD56D3}" type="slidenum">
              <a:rPr lang="en-US" smtClean="0"/>
              <a:pPr>
                <a:defRPr/>
              </a:pPr>
              <a:t>3</a:t>
            </a:fld>
            <a:endParaRPr lang="en-US" dirty="0"/>
          </a:p>
        </p:txBody>
      </p:sp>
    </p:spTree>
    <p:extLst>
      <p:ext uri="{BB962C8B-B14F-4D97-AF65-F5344CB8AC3E}">
        <p14:creationId xmlns:p14="http://schemas.microsoft.com/office/powerpoint/2010/main" val="20489333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15680" cy="1143000"/>
          </a:xfrm>
        </p:spPr>
        <p:txBody>
          <a:bodyPr/>
          <a:lstStyle/>
          <a:p>
            <a:r>
              <a:rPr lang="en-US" dirty="0" smtClean="0"/>
              <a:t>	2 CFR 200 – Contents of Application</a:t>
            </a:r>
            <a:endParaRPr lang="en-US" dirty="0"/>
          </a:p>
        </p:txBody>
      </p:sp>
      <p:sp>
        <p:nvSpPr>
          <p:cNvPr id="3" name="TextBox 2"/>
          <p:cNvSpPr txBox="1"/>
          <p:nvPr/>
        </p:nvSpPr>
        <p:spPr>
          <a:xfrm>
            <a:off x="652693" y="1706069"/>
            <a:ext cx="9067800" cy="1384995"/>
          </a:xfrm>
          <a:prstGeom prst="rect">
            <a:avLst/>
          </a:prstGeom>
          <a:noFill/>
        </p:spPr>
        <p:txBody>
          <a:bodyPr wrap="square" rtlCol="0">
            <a:spAutoFit/>
          </a:bodyPr>
          <a:lstStyle/>
          <a:p>
            <a:r>
              <a:rPr lang="en-US" sz="2400" b="1" dirty="0" smtClean="0">
                <a:latin typeface="Cambria"/>
                <a:cs typeface="Cambria"/>
              </a:rPr>
              <a:t>Subpart C Requirement</a:t>
            </a:r>
          </a:p>
          <a:p>
            <a:endParaRPr lang="en-US" sz="2400" dirty="0" smtClean="0">
              <a:latin typeface="Cambria"/>
              <a:cs typeface="Cambria"/>
            </a:endParaRPr>
          </a:p>
          <a:p>
            <a:endParaRPr lang="en-US" dirty="0" smtClean="0">
              <a:latin typeface="Cambria"/>
              <a:cs typeface="Cambria"/>
            </a:endParaRPr>
          </a:p>
          <a:p>
            <a:endParaRPr lang="en-US" dirty="0">
              <a:latin typeface="Cambria"/>
              <a:cs typeface="Cambria"/>
            </a:endParaRPr>
          </a:p>
        </p:txBody>
      </p:sp>
      <p:sp>
        <p:nvSpPr>
          <p:cNvPr id="4" name="Content Placeholder 2"/>
          <p:cNvSpPr txBox="1">
            <a:spLocks/>
          </p:cNvSpPr>
          <p:nvPr/>
        </p:nvSpPr>
        <p:spPr>
          <a:xfrm>
            <a:off x="-152400" y="1706069"/>
            <a:ext cx="8270240" cy="4525963"/>
          </a:xfrm>
          <a:prstGeom prst="rect">
            <a:avLst/>
          </a:prstGeom>
        </p:spPr>
        <p:txBody>
          <a:bodyPr/>
          <a:lstStyle>
            <a:lvl1pPr marL="342900" indent="-342900" algn="l" rtl="0" fontAlgn="base">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lgn="r">
              <a:buFont typeface="Arial" charset="0"/>
              <a:buNone/>
            </a:pPr>
            <a:r>
              <a:rPr lang="en-US" b="1" i="1" dirty="0" smtClean="0"/>
              <a:t>In RAAMS</a:t>
            </a:r>
          </a:p>
          <a:p>
            <a:pPr marL="457200" lvl="1" indent="0">
              <a:buFont typeface="Arial" charset="0"/>
              <a:buNone/>
            </a:pPr>
            <a:endParaRPr lang="en-US" dirty="0" smtClean="0"/>
          </a:p>
        </p:txBody>
      </p:sp>
      <p:graphicFrame>
        <p:nvGraphicFramePr>
          <p:cNvPr id="5" name="Table 4"/>
          <p:cNvGraphicFramePr>
            <a:graphicFrameLocks noGrp="1"/>
          </p:cNvGraphicFramePr>
          <p:nvPr>
            <p:extLst>
              <p:ext uri="{D42A27DB-BD31-4B8C-83A1-F6EECF244321}">
                <p14:modId xmlns:p14="http://schemas.microsoft.com/office/powerpoint/2010/main" val="2781247544"/>
              </p:ext>
            </p:extLst>
          </p:nvPr>
        </p:nvGraphicFramePr>
        <p:xfrm>
          <a:off x="652693" y="2146600"/>
          <a:ext cx="8034107" cy="4244233"/>
        </p:xfrm>
        <a:graphic>
          <a:graphicData uri="http://schemas.openxmlformats.org/drawingml/2006/table">
            <a:tbl>
              <a:tblPr firstRow="1" bandRow="1">
                <a:tableStyleId>{5940675A-B579-460E-94D1-54222C63F5DA}</a:tableStyleId>
              </a:tblPr>
              <a:tblGrid>
                <a:gridCol w="5697308"/>
                <a:gridCol w="2336799"/>
              </a:tblGrid>
              <a:tr h="665480">
                <a:tc>
                  <a:txBody>
                    <a:bodyPr/>
                    <a:lstStyle/>
                    <a:p>
                      <a:pPr marL="457200" marR="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kern="1200" dirty="0" smtClean="0">
                          <a:solidFill>
                            <a:schemeClr val="tx1"/>
                          </a:solidFill>
                          <a:latin typeface="+mn-lt"/>
                          <a:ea typeface="+mn-ea"/>
                          <a:cs typeface="+mn-cs"/>
                        </a:rPr>
                        <a:t>Mandatory Standard Form - </a:t>
                      </a:r>
                    </a:p>
                    <a:p>
                      <a:pPr marL="45720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dirty="0" smtClean="0"/>
                        <a:t>SF-424 Application for Federal Assistance</a:t>
                      </a:r>
                    </a:p>
                  </a:txBody>
                  <a:tcPr anchor="ctr"/>
                </a:tc>
                <a:tc>
                  <a:txBody>
                    <a:bodyPr/>
                    <a:lstStyle/>
                    <a:p>
                      <a:r>
                        <a:rPr lang="en-US" sz="1800" dirty="0" smtClean="0"/>
                        <a:t>Data Entry</a:t>
                      </a:r>
                      <a:endParaRPr lang="en-US" sz="1800" dirty="0"/>
                    </a:p>
                  </a:txBody>
                  <a:tcPr anchor="ctr"/>
                </a:tc>
              </a:tr>
              <a:tr h="899160">
                <a:tc>
                  <a:txBody>
                    <a:bodyPr/>
                    <a:lstStyle/>
                    <a:p>
                      <a:pPr marL="457200" marR="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800" dirty="0" smtClean="0"/>
                        <a:t>Non-Construction </a:t>
                      </a:r>
                      <a:r>
                        <a:rPr lang="fr-FR" sz="1800" dirty="0" err="1" smtClean="0"/>
                        <a:t>Forms</a:t>
                      </a:r>
                      <a:r>
                        <a:rPr lang="fr-FR" sz="1800" dirty="0" smtClean="0"/>
                        <a:t> - </a:t>
                      </a:r>
                    </a:p>
                    <a:p>
                      <a:pPr marL="517525" marR="0" indent="-60325"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800" dirty="0" smtClean="0"/>
                        <a:t>SF-424A Budget information - Non-Construction </a:t>
                      </a:r>
                    </a:p>
                    <a:p>
                      <a:pPr marL="517525" marR="0" indent="-60325"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800" dirty="0" smtClean="0"/>
                        <a:t>SF-424B Assurances - Non-Construction </a:t>
                      </a:r>
                      <a:endParaRPr lang="en-US" sz="1800" dirty="0" smtClean="0"/>
                    </a:p>
                  </a:txBody>
                  <a:tcPr anchor="ctr"/>
                </a:tc>
                <a:tc>
                  <a:txBody>
                    <a:bodyPr/>
                    <a:lstStyle/>
                    <a:p>
                      <a:endParaRPr lang="en-US" sz="1800" dirty="0" smtClean="0"/>
                    </a:p>
                    <a:p>
                      <a:r>
                        <a:rPr lang="en-US" sz="1800" dirty="0" smtClean="0"/>
                        <a:t>Data Entry</a:t>
                      </a:r>
                    </a:p>
                    <a:p>
                      <a:r>
                        <a:rPr lang="en-US" sz="1800" dirty="0" smtClean="0"/>
                        <a:t>Upload Attachment</a:t>
                      </a:r>
                      <a:endParaRPr lang="en-US" sz="1800" dirty="0"/>
                    </a:p>
                  </a:txBody>
                  <a:tcPr anchor="ctr"/>
                </a:tc>
              </a:tr>
              <a:tr h="876000">
                <a:tc>
                  <a:txBody>
                    <a:bodyPr/>
                    <a:lstStyle/>
                    <a:p>
                      <a:pPr marL="342900" indent="-342900">
                        <a:buFont typeface="Arial" panose="020B0604020202020204" pitchFamily="34" charset="0"/>
                        <a:buChar char="•"/>
                      </a:pPr>
                      <a:r>
                        <a:rPr lang="en-US" sz="1800" dirty="0" smtClean="0">
                          <a:latin typeface="Calibri" panose="020F0502020204030204" pitchFamily="34" charset="0"/>
                          <a:cs typeface="Cambria"/>
                        </a:rPr>
                        <a:t>Construction</a:t>
                      </a:r>
                      <a:r>
                        <a:rPr lang="en-US" sz="1800" baseline="0" dirty="0" smtClean="0">
                          <a:latin typeface="Calibri" panose="020F0502020204030204" pitchFamily="34" charset="0"/>
                          <a:cs typeface="Cambria"/>
                        </a:rPr>
                        <a:t> Forms</a:t>
                      </a:r>
                      <a:endParaRPr lang="en-US" sz="1800" dirty="0" smtClean="0">
                        <a:latin typeface="Calibri" panose="020F0502020204030204" pitchFamily="34" charset="0"/>
                        <a:cs typeface="Cambria"/>
                      </a:endParaRPr>
                    </a:p>
                    <a:p>
                      <a:pPr marL="457200" indent="0">
                        <a:buFont typeface="Arial"/>
                        <a:buNone/>
                      </a:pPr>
                      <a:r>
                        <a:rPr lang="en-US" sz="1800" dirty="0" smtClean="0">
                          <a:latin typeface="Calibri" panose="020F0502020204030204" pitchFamily="34" charset="0"/>
                          <a:cs typeface="Cambria"/>
                        </a:rPr>
                        <a:t>SF-424C Budget information for Construction </a:t>
                      </a:r>
                    </a:p>
                    <a:p>
                      <a:pPr marL="457200" indent="0">
                        <a:buFont typeface="Arial"/>
                        <a:buNone/>
                      </a:pPr>
                      <a:r>
                        <a:rPr lang="en-US" sz="1800" dirty="0" smtClean="0">
                          <a:latin typeface="Calibri" panose="020F0502020204030204" pitchFamily="34" charset="0"/>
                          <a:cs typeface="Cambria"/>
                        </a:rPr>
                        <a:t>SF-424D Assurances for Construction Programs</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Data Entry</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Upload Attachment</a:t>
                      </a:r>
                    </a:p>
                  </a:txBody>
                  <a:tcPr anchor="ctr"/>
                </a:tc>
              </a:tr>
              <a:tr h="447851">
                <a:tc>
                  <a:txBody>
                    <a:bodyPr/>
                    <a:lstStyle/>
                    <a:p>
                      <a:pPr marL="457200" marR="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smtClean="0">
                          <a:latin typeface="Calibri" panose="020F0502020204030204" pitchFamily="34" charset="0"/>
                          <a:cs typeface="Cambria"/>
                        </a:rPr>
                        <a:t>Application Certifications</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Upload Attachment</a:t>
                      </a:r>
                    </a:p>
                  </a:txBody>
                  <a:tcPr anchor="ctr"/>
                </a:tc>
              </a:tr>
              <a:tr h="447851">
                <a:tc>
                  <a:txBody>
                    <a:bodyPr/>
                    <a:lstStyle/>
                    <a:p>
                      <a:pPr marL="457200" marR="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smtClean="0">
                          <a:latin typeface="Calibri" panose="020F0502020204030204" pitchFamily="34" charset="0"/>
                          <a:cs typeface="Cambria"/>
                        </a:rPr>
                        <a:t>Any Program-Specific Requirements</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TBD</a:t>
                      </a:r>
                    </a:p>
                  </a:txBody>
                  <a:tcPr anchor="ctr"/>
                </a:tc>
              </a:tr>
              <a:tr h="427531">
                <a:tc>
                  <a:txBody>
                    <a:bodyPr/>
                    <a:lstStyle/>
                    <a:p>
                      <a:pPr marL="457200" marR="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smtClean="0">
                          <a:latin typeface="Calibri" panose="020F0502020204030204" pitchFamily="34" charset="0"/>
                          <a:cs typeface="Cambria"/>
                        </a:rPr>
                        <a:t>Detailed Budget Narrative</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Upload Attachment</a:t>
                      </a:r>
                    </a:p>
                  </a:txBody>
                  <a:tcPr anchor="ctr"/>
                </a:tc>
              </a:tr>
              <a:tr h="426720">
                <a:tc>
                  <a:txBody>
                    <a:bodyPr/>
                    <a:lstStyle/>
                    <a:p>
                      <a:pPr marL="457200" marR="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smtClean="0">
                          <a:latin typeface="Calibri" panose="020F0502020204030204" pitchFamily="34" charset="0"/>
                          <a:cs typeface="Cambria"/>
                        </a:rPr>
                        <a:t>Program Narrative and Work Plan</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Upload Attachment</a:t>
                      </a:r>
                    </a:p>
                  </a:txBody>
                  <a:tcPr anchor="ctr"/>
                </a:tc>
              </a:tr>
            </a:tbl>
          </a:graphicData>
        </a:graphic>
      </p:graphicFrame>
      <p:sp>
        <p:nvSpPr>
          <p:cNvPr id="7" name="Slide Number Placeholder 6"/>
          <p:cNvSpPr>
            <a:spLocks noGrp="1"/>
          </p:cNvSpPr>
          <p:nvPr>
            <p:ph type="sldNum" sz="quarter" idx="12"/>
          </p:nvPr>
        </p:nvSpPr>
        <p:spPr/>
        <p:txBody>
          <a:bodyPr/>
          <a:lstStyle/>
          <a:p>
            <a:pPr>
              <a:defRPr/>
            </a:pPr>
            <a:fld id="{FB25A99B-AE9E-7C48-AD22-A3EC46EC8F3B}" type="slidenum">
              <a:rPr lang="en-US" smtClean="0"/>
              <a:pPr>
                <a:defRPr/>
              </a:pPr>
              <a:t>30</a:t>
            </a:fld>
            <a:endParaRPr lang="en-US" dirty="0"/>
          </a:p>
        </p:txBody>
      </p:sp>
    </p:spTree>
    <p:extLst>
      <p:ext uri="{BB962C8B-B14F-4D97-AF65-F5344CB8AC3E}">
        <p14:creationId xmlns:p14="http://schemas.microsoft.com/office/powerpoint/2010/main" val="241945884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0786" y="264127"/>
            <a:ext cx="8229600" cy="1143000"/>
          </a:xfrm>
        </p:spPr>
        <p:txBody>
          <a:bodyPr/>
          <a:lstStyle/>
          <a:p>
            <a:r>
              <a:rPr lang="en-US" dirty="0" smtClean="0"/>
              <a:t>Recipient Guidance Manual</a:t>
            </a:r>
            <a:endParaRPr lang="en-US" dirty="0"/>
          </a:p>
        </p:txBody>
      </p:sp>
      <p:sp>
        <p:nvSpPr>
          <p:cNvPr id="3" name="Content Placeholder 2"/>
          <p:cNvSpPr>
            <a:spLocks noGrp="1"/>
          </p:cNvSpPr>
          <p:nvPr>
            <p:ph idx="1"/>
          </p:nvPr>
        </p:nvSpPr>
        <p:spPr>
          <a:xfrm>
            <a:off x="233680" y="1590040"/>
            <a:ext cx="8585200" cy="4525963"/>
          </a:xfrm>
        </p:spPr>
        <p:txBody>
          <a:bodyPr/>
          <a:lstStyle/>
          <a:p>
            <a:pPr marL="0" indent="0">
              <a:buNone/>
            </a:pPr>
            <a:r>
              <a:rPr lang="en-US" sz="4000" dirty="0" smtClean="0"/>
              <a:t>Two main components to an application:</a:t>
            </a:r>
          </a:p>
          <a:p>
            <a:pPr marL="0" indent="0">
              <a:buNone/>
            </a:pPr>
            <a:endParaRPr lang="en-US" dirty="0" smtClean="0"/>
          </a:p>
          <a:p>
            <a:pPr marL="0" indent="0">
              <a:buNone/>
            </a:pPr>
            <a:r>
              <a:rPr lang="en-US" sz="3600" dirty="0" smtClean="0"/>
              <a:t>1 – Project Information</a:t>
            </a:r>
          </a:p>
          <a:p>
            <a:pPr marL="568325" indent="0">
              <a:buNone/>
            </a:pPr>
            <a:r>
              <a:rPr lang="en-US" dirty="0" smtClean="0"/>
              <a:t>Part III, Chapter II, Section B.2</a:t>
            </a:r>
          </a:p>
          <a:p>
            <a:pPr marL="0" indent="0">
              <a:buNone/>
            </a:pPr>
            <a:endParaRPr lang="en-US" dirty="0" smtClean="0"/>
          </a:p>
          <a:p>
            <a:pPr marL="0" indent="0">
              <a:buNone/>
            </a:pPr>
            <a:r>
              <a:rPr lang="en-US" sz="3600" dirty="0" smtClean="0"/>
              <a:t>2 – Budget Information</a:t>
            </a:r>
          </a:p>
          <a:p>
            <a:pPr marL="568325" indent="0">
              <a:buNone/>
            </a:pPr>
            <a:r>
              <a:rPr lang="en-US" dirty="0" smtClean="0"/>
              <a:t>Part III, Chapter II, Section B.3</a:t>
            </a:r>
            <a:endParaRPr lang="en-US" dirty="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31</a:t>
            </a:fld>
            <a:endParaRPr lang="en-US" dirty="0"/>
          </a:p>
        </p:txBody>
      </p:sp>
    </p:spTree>
    <p:extLst>
      <p:ext uri="{BB962C8B-B14F-4D97-AF65-F5344CB8AC3E}">
        <p14:creationId xmlns:p14="http://schemas.microsoft.com/office/powerpoint/2010/main" val="21387987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7724" y="232597"/>
            <a:ext cx="5113283" cy="1143000"/>
          </a:xfrm>
        </p:spPr>
        <p:txBody>
          <a:bodyPr/>
          <a:lstStyle/>
          <a:p>
            <a:r>
              <a:rPr lang="en-US" dirty="0" smtClean="0"/>
              <a:t>Project Information</a:t>
            </a:r>
            <a:endParaRPr lang="en-US" dirty="0"/>
          </a:p>
        </p:txBody>
      </p:sp>
      <p:sp>
        <p:nvSpPr>
          <p:cNvPr id="3" name="Content Placeholder 2"/>
          <p:cNvSpPr>
            <a:spLocks noGrp="1"/>
          </p:cNvSpPr>
          <p:nvPr>
            <p:ph idx="1"/>
          </p:nvPr>
        </p:nvSpPr>
        <p:spPr/>
        <p:txBody>
          <a:bodyPr/>
          <a:lstStyle/>
          <a:p>
            <a:r>
              <a:rPr lang="en-US" sz="4000" dirty="0" smtClean="0"/>
              <a:t>Project information must: </a:t>
            </a:r>
          </a:p>
          <a:p>
            <a:pPr lvl="1"/>
            <a:r>
              <a:rPr lang="en-US" sz="3600" dirty="0" smtClean="0"/>
              <a:t>Correspond to activities described in the FPL</a:t>
            </a:r>
          </a:p>
          <a:p>
            <a:pPr lvl="1"/>
            <a:r>
              <a:rPr lang="en-US" sz="3600" dirty="0" smtClean="0"/>
              <a:t>Use best available science</a:t>
            </a:r>
          </a:p>
          <a:p>
            <a:pPr marL="457200" lvl="1" indent="0">
              <a:buNone/>
            </a:pPr>
            <a:endParaRPr lang="en-US" sz="3600" dirty="0" smtClean="0"/>
          </a:p>
          <a:p>
            <a:r>
              <a:rPr lang="en-US" sz="4000" dirty="0" smtClean="0"/>
              <a:t>Details, details, details</a:t>
            </a:r>
          </a:p>
          <a:p>
            <a:pPr lvl="1"/>
            <a:endParaRPr lang="en-US" dirty="0" smtClean="0"/>
          </a:p>
          <a:p>
            <a:pPr lvl="1"/>
            <a:endParaRPr lang="en-US" dirty="0" smtClean="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32</a:t>
            </a:fld>
            <a:endParaRPr lang="en-US" dirty="0"/>
          </a:p>
        </p:txBody>
      </p:sp>
    </p:spTree>
    <p:extLst>
      <p:ext uri="{BB962C8B-B14F-4D97-AF65-F5344CB8AC3E}">
        <p14:creationId xmlns:p14="http://schemas.microsoft.com/office/powerpoint/2010/main" val="71535616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2317" y="264128"/>
            <a:ext cx="4482662" cy="1143000"/>
          </a:xfrm>
        </p:spPr>
        <p:txBody>
          <a:bodyPr/>
          <a:lstStyle/>
          <a:p>
            <a:r>
              <a:rPr lang="en-US" dirty="0" smtClean="0"/>
              <a:t>Project Information</a:t>
            </a:r>
            <a:endParaRPr lang="en-US" dirty="0"/>
          </a:p>
        </p:txBody>
      </p:sp>
      <p:sp>
        <p:nvSpPr>
          <p:cNvPr id="3" name="Content Placeholder 2"/>
          <p:cNvSpPr>
            <a:spLocks noGrp="1"/>
          </p:cNvSpPr>
          <p:nvPr>
            <p:ph sz="half" idx="1"/>
          </p:nvPr>
        </p:nvSpPr>
        <p:spPr>
          <a:xfrm>
            <a:off x="152400" y="1706069"/>
            <a:ext cx="8270240" cy="4525963"/>
          </a:xfrm>
        </p:spPr>
        <p:txBody>
          <a:bodyPr/>
          <a:lstStyle/>
          <a:p>
            <a:pPr marL="457200" lvl="1" indent="0" algn="r">
              <a:buNone/>
            </a:pPr>
            <a:r>
              <a:rPr lang="en-US" sz="2800" i="1" dirty="0" smtClean="0"/>
              <a:t>In RAAMS</a:t>
            </a:r>
            <a:endParaRPr lang="en-US" sz="2800" i="1" dirty="0"/>
          </a:p>
          <a:p>
            <a:pPr marL="457200" lvl="1" indent="0">
              <a:buNone/>
            </a:pPr>
            <a:endParaRPr lang="en-US" dirty="0" smtClean="0"/>
          </a:p>
        </p:txBody>
      </p:sp>
      <p:graphicFrame>
        <p:nvGraphicFramePr>
          <p:cNvPr id="5" name="Table 4"/>
          <p:cNvGraphicFramePr>
            <a:graphicFrameLocks noGrp="1"/>
          </p:cNvGraphicFramePr>
          <p:nvPr>
            <p:extLst>
              <p:ext uri="{D42A27DB-BD31-4B8C-83A1-F6EECF244321}">
                <p14:modId xmlns:p14="http://schemas.microsoft.com/office/powerpoint/2010/main" val="2086018355"/>
              </p:ext>
            </p:extLst>
          </p:nvPr>
        </p:nvGraphicFramePr>
        <p:xfrm>
          <a:off x="652692" y="2240280"/>
          <a:ext cx="8034107" cy="3550921"/>
        </p:xfrm>
        <a:graphic>
          <a:graphicData uri="http://schemas.openxmlformats.org/drawingml/2006/table">
            <a:tbl>
              <a:tblPr firstRow="1" bandRow="1">
                <a:tableStyleId>{5940675A-B579-460E-94D1-54222C63F5DA}</a:tableStyleId>
              </a:tblPr>
              <a:tblGrid>
                <a:gridCol w="5727788"/>
                <a:gridCol w="2306319"/>
              </a:tblGrid>
              <a:tr h="1315156">
                <a:tc>
                  <a:txBody>
                    <a:bodyPr/>
                    <a:lstStyle/>
                    <a:p>
                      <a:pPr marL="457200" marR="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3000" dirty="0" smtClean="0"/>
                        <a:t>Project</a:t>
                      </a:r>
                      <a:r>
                        <a:rPr lang="en-US" sz="3000" baseline="0" dirty="0" smtClean="0"/>
                        <a:t> Title</a:t>
                      </a:r>
                      <a:endParaRPr lang="en-US" sz="3000" dirty="0" smtClean="0"/>
                    </a:p>
                  </a:txBody>
                  <a:tcPr anchor="ctr"/>
                </a:tc>
                <a:tc>
                  <a:txBody>
                    <a:bodyPr/>
                    <a:lstStyle/>
                    <a:p>
                      <a:r>
                        <a:rPr lang="en-US" sz="3000" dirty="0" smtClean="0"/>
                        <a:t>Text Entry</a:t>
                      </a:r>
                      <a:endParaRPr lang="en-US" sz="3000" dirty="0"/>
                    </a:p>
                  </a:txBody>
                  <a:tcPr anchor="ctr"/>
                </a:tc>
              </a:tr>
              <a:tr h="1315156">
                <a:tc>
                  <a:txBody>
                    <a:bodyPr/>
                    <a:lstStyle/>
                    <a:p>
                      <a:pPr marL="457200" marR="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3000" dirty="0" smtClean="0"/>
                        <a:t>Project Start</a:t>
                      </a:r>
                      <a:r>
                        <a:rPr lang="en-US" sz="3000" baseline="0" dirty="0" smtClean="0"/>
                        <a:t> and End Dates</a:t>
                      </a:r>
                      <a:endParaRPr lang="en-US" sz="3000" dirty="0" smtClean="0"/>
                    </a:p>
                  </a:txBody>
                  <a:tcPr anchor="ctr"/>
                </a:tc>
                <a:tc>
                  <a:txBody>
                    <a:bodyPr/>
                    <a:lstStyle/>
                    <a:p>
                      <a:r>
                        <a:rPr lang="en-US" sz="3000" dirty="0" smtClean="0"/>
                        <a:t>Date</a:t>
                      </a:r>
                      <a:r>
                        <a:rPr lang="en-US" sz="3000" baseline="0" dirty="0" smtClean="0"/>
                        <a:t> Entry</a:t>
                      </a:r>
                      <a:endParaRPr lang="en-US" sz="3000" dirty="0"/>
                    </a:p>
                  </a:txBody>
                  <a:tcPr anchor="ctr"/>
                </a:tc>
              </a:tr>
              <a:tr h="920609">
                <a:tc>
                  <a:txBody>
                    <a:bodyPr/>
                    <a:lstStyle/>
                    <a:p>
                      <a:pPr marL="457200" marR="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3000" dirty="0" smtClean="0"/>
                        <a:t>Requested</a:t>
                      </a:r>
                      <a:r>
                        <a:rPr lang="en-US" sz="3000" baseline="0" dirty="0" smtClean="0"/>
                        <a:t> Amount</a:t>
                      </a:r>
                      <a:endParaRPr lang="en-US" sz="3000" dirty="0" smtClean="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000" dirty="0" smtClean="0"/>
                        <a:t>Text</a:t>
                      </a:r>
                      <a:r>
                        <a:rPr lang="en-US" sz="3000" baseline="0" dirty="0" smtClean="0"/>
                        <a:t> Entry</a:t>
                      </a:r>
                      <a:endParaRPr lang="en-US" sz="3000" dirty="0" smtClean="0"/>
                    </a:p>
                  </a:txBody>
                  <a:tcPr anchor="ctr"/>
                </a:tc>
              </a:tr>
            </a:tbl>
          </a:graphicData>
        </a:graphic>
      </p:graphicFrame>
      <p:sp>
        <p:nvSpPr>
          <p:cNvPr id="8" name="Slide Number Placeholder 7"/>
          <p:cNvSpPr>
            <a:spLocks noGrp="1"/>
          </p:cNvSpPr>
          <p:nvPr>
            <p:ph type="sldNum" sz="quarter" idx="12"/>
          </p:nvPr>
        </p:nvSpPr>
        <p:spPr/>
        <p:txBody>
          <a:bodyPr/>
          <a:lstStyle/>
          <a:p>
            <a:pPr>
              <a:defRPr/>
            </a:pPr>
            <a:fld id="{B1CD3F9A-BD20-D14F-9415-353F30627106}" type="slidenum">
              <a:rPr lang="en-US" smtClean="0"/>
              <a:pPr>
                <a:defRPr/>
              </a:pPr>
              <a:t>33</a:t>
            </a:fld>
            <a:endParaRPr lang="en-US" dirty="0"/>
          </a:p>
        </p:txBody>
      </p:sp>
    </p:spTree>
    <p:extLst>
      <p:ext uri="{BB962C8B-B14F-4D97-AF65-F5344CB8AC3E}">
        <p14:creationId xmlns:p14="http://schemas.microsoft.com/office/powerpoint/2010/main" val="189059048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7724" y="232597"/>
            <a:ext cx="6498196" cy="1143000"/>
          </a:xfrm>
        </p:spPr>
        <p:txBody>
          <a:bodyPr/>
          <a:lstStyle/>
          <a:p>
            <a:r>
              <a:rPr lang="en-US" dirty="0" smtClean="0"/>
              <a:t>Comprehensive Plan Criteria</a:t>
            </a:r>
            <a:endParaRPr lang="en-US" dirty="0"/>
          </a:p>
        </p:txBody>
      </p:sp>
      <p:sp>
        <p:nvSpPr>
          <p:cNvPr id="4" name="Content Placeholder 2"/>
          <p:cNvSpPr txBox="1">
            <a:spLocks/>
          </p:cNvSpPr>
          <p:nvPr/>
        </p:nvSpPr>
        <p:spPr>
          <a:xfrm>
            <a:off x="-80755" y="1553669"/>
            <a:ext cx="8270240" cy="4525963"/>
          </a:xfrm>
          <a:prstGeom prst="rect">
            <a:avLst/>
          </a:prstGeom>
        </p:spPr>
        <p:txBody>
          <a:bodyPr/>
          <a:lstStyle>
            <a:lvl1pPr marL="342900" indent="-342900" algn="l" rtl="0" fontAlgn="base">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lgn="r">
              <a:buFont typeface="Arial" charset="0"/>
              <a:buNone/>
            </a:pPr>
            <a:r>
              <a:rPr lang="en-US" sz="2400" i="1" dirty="0" smtClean="0"/>
              <a:t>In RAAMS</a:t>
            </a:r>
          </a:p>
          <a:p>
            <a:pPr marL="457200" lvl="1" indent="0">
              <a:buFont typeface="Arial" charset="0"/>
              <a:buNone/>
            </a:pPr>
            <a:endParaRPr lang="en-US" dirty="0" smtClean="0"/>
          </a:p>
        </p:txBody>
      </p:sp>
      <p:graphicFrame>
        <p:nvGraphicFramePr>
          <p:cNvPr id="5" name="Table 4"/>
          <p:cNvGraphicFramePr>
            <a:graphicFrameLocks noGrp="1"/>
          </p:cNvGraphicFramePr>
          <p:nvPr>
            <p:extLst>
              <p:ext uri="{D42A27DB-BD31-4B8C-83A1-F6EECF244321}">
                <p14:modId xmlns:p14="http://schemas.microsoft.com/office/powerpoint/2010/main" val="1961251318"/>
              </p:ext>
            </p:extLst>
          </p:nvPr>
        </p:nvGraphicFramePr>
        <p:xfrm>
          <a:off x="477520" y="1996440"/>
          <a:ext cx="8209279" cy="4471530"/>
        </p:xfrm>
        <a:graphic>
          <a:graphicData uri="http://schemas.openxmlformats.org/drawingml/2006/table">
            <a:tbl>
              <a:tblPr firstRow="1" bandRow="1">
                <a:tableStyleId>{5940675A-B579-460E-94D1-54222C63F5DA}</a:tableStyleId>
              </a:tblPr>
              <a:tblGrid>
                <a:gridCol w="5852674"/>
                <a:gridCol w="2356605"/>
              </a:tblGrid>
              <a:tr h="1315156">
                <a:tc>
                  <a:txBody>
                    <a:bodyPr/>
                    <a:lstStyle/>
                    <a:p>
                      <a:pPr marL="457200" marR="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800" dirty="0" smtClean="0"/>
                        <a:t>Objectives and goals</a:t>
                      </a:r>
                    </a:p>
                  </a:txBody>
                  <a:tcPr anchor="ctr"/>
                </a:tc>
                <a:tc>
                  <a:txBody>
                    <a:bodyPr/>
                    <a:lstStyle/>
                    <a:p>
                      <a:pPr algn="ctr"/>
                      <a:r>
                        <a:rPr lang="en-US" sz="2400" dirty="0" smtClean="0"/>
                        <a:t>Choic</a:t>
                      </a:r>
                      <a:r>
                        <a:rPr lang="en-US" sz="2400" baseline="0" dirty="0" smtClean="0"/>
                        <a:t>e list &amp;   text narrative</a:t>
                      </a:r>
                      <a:endParaRPr lang="en-US" sz="2400" dirty="0"/>
                    </a:p>
                  </a:txBody>
                  <a:tcPr anchor="ctr"/>
                </a:tc>
              </a:tr>
              <a:tr h="1315156">
                <a:tc>
                  <a:txBody>
                    <a:bodyPr/>
                    <a:lstStyle/>
                    <a:p>
                      <a:pPr marL="457200" marR="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800" dirty="0" smtClean="0"/>
                        <a:t>Emphasis Areas</a:t>
                      </a:r>
                    </a:p>
                  </a:txBody>
                  <a:tcPr anchor="ctr"/>
                </a:tc>
                <a:tc>
                  <a:txBody>
                    <a:bodyPr/>
                    <a:lstStyle/>
                    <a:p>
                      <a:pPr algn="ctr"/>
                      <a:r>
                        <a:rPr lang="en-US" sz="2400" dirty="0" smtClean="0"/>
                        <a:t>Choice list &amp;   text narrative</a:t>
                      </a:r>
                    </a:p>
                  </a:txBody>
                  <a:tcPr anchor="ctr"/>
                </a:tc>
              </a:tr>
              <a:tr h="920609">
                <a:tc>
                  <a:txBody>
                    <a:bodyPr/>
                    <a:lstStyle/>
                    <a:p>
                      <a:pPr marL="457200" indent="-457200">
                        <a:buFont typeface="Arial" panose="020B0604020202020204" pitchFamily="34" charset="0"/>
                        <a:buChar char="•"/>
                      </a:pPr>
                      <a:r>
                        <a:rPr lang="en-US" sz="2800" dirty="0" smtClean="0"/>
                        <a:t>Priority Criteria</a:t>
                      </a:r>
                      <a:r>
                        <a:rPr lang="en-US" sz="2800" baseline="0" dirty="0" smtClean="0"/>
                        <a:t> &amp; Commitments</a:t>
                      </a:r>
                      <a:endParaRPr lang="en-US" sz="2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Choice list &amp;   text narrative</a:t>
                      </a:r>
                    </a:p>
                  </a:txBody>
                  <a:tcPr anchor="ctr"/>
                </a:tc>
              </a:tr>
              <a:tr h="920609">
                <a:tc>
                  <a:txBody>
                    <a:bodyPr/>
                    <a:lstStyle/>
                    <a:p>
                      <a:pPr marL="457200" indent="-457200">
                        <a:buFont typeface="Arial" panose="020B0604020202020204" pitchFamily="34" charset="0"/>
                        <a:buChar char="•"/>
                      </a:pPr>
                      <a:r>
                        <a:rPr lang="en-US" sz="2800" dirty="0" smtClean="0"/>
                        <a:t>Phases</a:t>
                      </a:r>
                      <a:endParaRPr lang="en-US" sz="2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Choice list</a:t>
                      </a:r>
                    </a:p>
                  </a:txBody>
                  <a:tcPr anchor="ctr"/>
                </a:tc>
              </a:tr>
            </a:tbl>
          </a:graphicData>
        </a:graphic>
      </p:graphicFrame>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34</a:t>
            </a:fld>
            <a:endParaRPr lang="en-US" dirty="0"/>
          </a:p>
        </p:txBody>
      </p:sp>
    </p:spTree>
    <p:extLst>
      <p:ext uri="{BB962C8B-B14F-4D97-AF65-F5344CB8AC3E}">
        <p14:creationId xmlns:p14="http://schemas.microsoft.com/office/powerpoint/2010/main" val="328613902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2317" y="264128"/>
            <a:ext cx="4482662" cy="1143000"/>
          </a:xfrm>
        </p:spPr>
        <p:txBody>
          <a:bodyPr/>
          <a:lstStyle/>
          <a:p>
            <a:r>
              <a:rPr lang="en-US" dirty="0" smtClean="0"/>
              <a:t>Project Information</a:t>
            </a:r>
            <a:endParaRPr lang="en-US" dirty="0"/>
          </a:p>
        </p:txBody>
      </p:sp>
      <p:sp>
        <p:nvSpPr>
          <p:cNvPr id="3" name="Content Placeholder 2"/>
          <p:cNvSpPr>
            <a:spLocks noGrp="1"/>
          </p:cNvSpPr>
          <p:nvPr>
            <p:ph sz="half" idx="1"/>
          </p:nvPr>
        </p:nvSpPr>
        <p:spPr>
          <a:xfrm>
            <a:off x="152400" y="1706069"/>
            <a:ext cx="8270240" cy="4525963"/>
          </a:xfrm>
        </p:spPr>
        <p:txBody>
          <a:bodyPr/>
          <a:lstStyle/>
          <a:p>
            <a:pPr marL="457200" lvl="1" indent="0" algn="r">
              <a:buNone/>
            </a:pPr>
            <a:r>
              <a:rPr lang="en-US" sz="2800" i="1" dirty="0" smtClean="0"/>
              <a:t>In RAAMS</a:t>
            </a:r>
            <a:endParaRPr lang="en-US" sz="2800" i="1" dirty="0"/>
          </a:p>
          <a:p>
            <a:pPr marL="457200" lvl="1" indent="0">
              <a:buNone/>
            </a:pPr>
            <a:endParaRPr lang="en-US" dirty="0" smtClean="0"/>
          </a:p>
        </p:txBody>
      </p:sp>
      <p:graphicFrame>
        <p:nvGraphicFramePr>
          <p:cNvPr id="5" name="Table 4"/>
          <p:cNvGraphicFramePr>
            <a:graphicFrameLocks noGrp="1"/>
          </p:cNvGraphicFramePr>
          <p:nvPr>
            <p:extLst>
              <p:ext uri="{D42A27DB-BD31-4B8C-83A1-F6EECF244321}">
                <p14:modId xmlns:p14="http://schemas.microsoft.com/office/powerpoint/2010/main" val="923279278"/>
              </p:ext>
            </p:extLst>
          </p:nvPr>
        </p:nvGraphicFramePr>
        <p:xfrm>
          <a:off x="652692" y="2240280"/>
          <a:ext cx="8034107" cy="3636152"/>
        </p:xfrm>
        <a:graphic>
          <a:graphicData uri="http://schemas.openxmlformats.org/drawingml/2006/table">
            <a:tbl>
              <a:tblPr firstRow="1" bandRow="1">
                <a:tableStyleId>{5940675A-B579-460E-94D1-54222C63F5DA}</a:tableStyleId>
              </a:tblPr>
              <a:tblGrid>
                <a:gridCol w="5727788"/>
                <a:gridCol w="2306319"/>
              </a:tblGrid>
              <a:tr h="1315156">
                <a:tc>
                  <a:txBody>
                    <a:bodyPr/>
                    <a:lstStyle/>
                    <a:p>
                      <a:pPr marL="457200" marR="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3000" dirty="0" smtClean="0"/>
                        <a:t>Brief project description/ summary (a few sentences)</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000" dirty="0" smtClean="0"/>
                        <a:t>Text</a:t>
                      </a:r>
                      <a:r>
                        <a:rPr lang="en-US" sz="3000" baseline="0" dirty="0" smtClean="0"/>
                        <a:t> Entry</a:t>
                      </a:r>
                      <a:endParaRPr lang="en-US" sz="3000" dirty="0" smtClean="0"/>
                    </a:p>
                  </a:txBody>
                  <a:tcPr anchor="ctr"/>
                </a:tc>
              </a:tr>
              <a:tr h="1315156">
                <a:tc>
                  <a:txBody>
                    <a:bodyPr/>
                    <a:lstStyle/>
                    <a:p>
                      <a:pPr marL="457200" marR="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3000" dirty="0" smtClean="0"/>
                        <a:t>Executive summary or abstract                 (2 pages max – 11 or 12 pt font)</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000" dirty="0" smtClean="0"/>
                        <a:t>Upload Attachment</a:t>
                      </a:r>
                    </a:p>
                  </a:txBody>
                  <a:tcPr anchor="ctr"/>
                </a:tc>
              </a:tr>
              <a:tr h="920609">
                <a:tc>
                  <a:txBody>
                    <a:bodyPr/>
                    <a:lstStyle/>
                    <a:p>
                      <a:pPr marL="457200" marR="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3000" dirty="0" smtClean="0"/>
                        <a:t>Technical Narrative</a:t>
                      </a:r>
                      <a:endParaRPr lang="en-US" sz="30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000" dirty="0" smtClean="0"/>
                        <a:t>Upload Attachment</a:t>
                      </a:r>
                    </a:p>
                  </a:txBody>
                  <a:tcPr anchor="ctr"/>
                </a:tc>
              </a:tr>
            </a:tbl>
          </a:graphicData>
        </a:graphic>
      </p:graphicFrame>
      <p:sp>
        <p:nvSpPr>
          <p:cNvPr id="8" name="Slide Number Placeholder 7"/>
          <p:cNvSpPr>
            <a:spLocks noGrp="1"/>
          </p:cNvSpPr>
          <p:nvPr>
            <p:ph type="sldNum" sz="quarter" idx="12"/>
          </p:nvPr>
        </p:nvSpPr>
        <p:spPr/>
        <p:txBody>
          <a:bodyPr/>
          <a:lstStyle/>
          <a:p>
            <a:pPr>
              <a:defRPr/>
            </a:pPr>
            <a:fld id="{B1CD3F9A-BD20-D14F-9415-353F30627106}" type="slidenum">
              <a:rPr lang="en-US" smtClean="0"/>
              <a:pPr>
                <a:defRPr/>
              </a:pPr>
              <a:t>35</a:t>
            </a:fld>
            <a:endParaRPr lang="en-US" dirty="0"/>
          </a:p>
        </p:txBody>
      </p:sp>
    </p:spTree>
    <p:extLst>
      <p:ext uri="{BB962C8B-B14F-4D97-AF65-F5344CB8AC3E}">
        <p14:creationId xmlns:p14="http://schemas.microsoft.com/office/powerpoint/2010/main" val="338353991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1760" y="518478"/>
            <a:ext cx="8229600" cy="1143000"/>
          </a:xfrm>
        </p:spPr>
        <p:txBody>
          <a:bodyPr/>
          <a:lstStyle/>
          <a:p>
            <a:r>
              <a:rPr lang="en-US" dirty="0"/>
              <a:t> </a:t>
            </a:r>
            <a:r>
              <a:rPr lang="en-US" dirty="0" smtClean="0"/>
              <a:t>Technical Narrative</a:t>
            </a:r>
            <a:r>
              <a:rPr lang="en-US" dirty="0"/>
              <a:t/>
            </a:r>
            <a:br>
              <a:rPr lang="en-US" dirty="0"/>
            </a:br>
            <a:endParaRPr lang="en-US" dirty="0"/>
          </a:p>
        </p:txBody>
      </p:sp>
      <p:sp>
        <p:nvSpPr>
          <p:cNvPr id="4" name="Content Placeholder 2"/>
          <p:cNvSpPr txBox="1">
            <a:spLocks/>
          </p:cNvSpPr>
          <p:nvPr/>
        </p:nvSpPr>
        <p:spPr>
          <a:xfrm>
            <a:off x="375920" y="1549400"/>
            <a:ext cx="8229600" cy="3987799"/>
          </a:xfrm>
          <a:prstGeom prst="rect">
            <a:avLst/>
          </a:prstGeom>
        </p:spPr>
        <p:txBody>
          <a:bodyPr/>
          <a:lstStyle>
            <a:lvl1pPr marL="342900" indent="-342900" algn="l" rtl="0" fontAlgn="base">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buNone/>
            </a:pPr>
            <a:r>
              <a:rPr lang="en-US" sz="4000" dirty="0"/>
              <a:t>Methodology / </a:t>
            </a:r>
            <a:r>
              <a:rPr lang="en-US" sz="4000" dirty="0" smtClean="0"/>
              <a:t>Approach</a:t>
            </a:r>
          </a:p>
          <a:p>
            <a:pPr lvl="1">
              <a:buFont typeface="Arial" panose="020B0604020202020204" pitchFamily="34" charset="0"/>
              <a:buChar char="•"/>
            </a:pPr>
            <a:r>
              <a:rPr lang="en-US" sz="3200" dirty="0" smtClean="0"/>
              <a:t>What?</a:t>
            </a:r>
          </a:p>
          <a:p>
            <a:pPr lvl="1">
              <a:buFont typeface="Arial" panose="020B0604020202020204" pitchFamily="34" charset="0"/>
              <a:buChar char="•"/>
            </a:pPr>
            <a:r>
              <a:rPr lang="en-US" sz="3200" dirty="0" smtClean="0"/>
              <a:t>Where?</a:t>
            </a:r>
          </a:p>
          <a:p>
            <a:pPr lvl="1">
              <a:buFont typeface="Arial" panose="020B0604020202020204" pitchFamily="34" charset="0"/>
              <a:buChar char="•"/>
            </a:pPr>
            <a:r>
              <a:rPr lang="en-US" sz="3200" dirty="0" smtClean="0"/>
              <a:t>Who? </a:t>
            </a:r>
          </a:p>
          <a:p>
            <a:pPr marL="914400" lvl="2" indent="0">
              <a:buNone/>
            </a:pPr>
            <a:r>
              <a:rPr lang="en-US" sz="2800" dirty="0" smtClean="0"/>
              <a:t>– Including subrecipients &amp; contractors if known </a:t>
            </a:r>
          </a:p>
          <a:p>
            <a:pPr lvl="1">
              <a:buFont typeface="Arial" panose="020B0604020202020204" pitchFamily="34" charset="0"/>
              <a:buChar char="•"/>
            </a:pPr>
            <a:r>
              <a:rPr lang="en-US" sz="3200" dirty="0" smtClean="0"/>
              <a:t>How?</a:t>
            </a:r>
          </a:p>
          <a:p>
            <a:pPr lvl="1">
              <a:buFont typeface="Arial" panose="020B0604020202020204" pitchFamily="34" charset="0"/>
              <a:buChar char="•"/>
            </a:pPr>
            <a:r>
              <a:rPr lang="en-US" sz="3200" dirty="0" smtClean="0"/>
              <a:t>Why?*</a:t>
            </a:r>
            <a:endParaRPr lang="en-US" sz="2400" dirty="0" smtClean="0"/>
          </a:p>
          <a:p>
            <a:pPr marL="457200" lvl="1" indent="0">
              <a:buNone/>
            </a:pPr>
            <a:r>
              <a:rPr lang="en-US" sz="2000" dirty="0" smtClean="0"/>
              <a:t>                              </a:t>
            </a:r>
          </a:p>
          <a:p>
            <a:pPr marL="457200" lvl="1" indent="0">
              <a:buNone/>
            </a:pPr>
            <a:r>
              <a:rPr lang="en-US" sz="2000" dirty="0"/>
              <a:t> </a:t>
            </a:r>
            <a:r>
              <a:rPr lang="en-US" sz="2000" dirty="0" smtClean="0"/>
              <a:t>                             * “why” that approach, </a:t>
            </a:r>
            <a:r>
              <a:rPr lang="en-US" sz="2000" u="sng" dirty="0" smtClean="0"/>
              <a:t>not</a:t>
            </a:r>
            <a:r>
              <a:rPr lang="en-US" sz="2000" dirty="0" smtClean="0"/>
              <a:t> a justification for the project</a:t>
            </a:r>
          </a:p>
        </p:txBody>
      </p:sp>
      <p:sp>
        <p:nvSpPr>
          <p:cNvPr id="5" name="Slide Number Placeholder 4"/>
          <p:cNvSpPr>
            <a:spLocks noGrp="1"/>
          </p:cNvSpPr>
          <p:nvPr>
            <p:ph type="sldNum" sz="quarter" idx="12"/>
          </p:nvPr>
        </p:nvSpPr>
        <p:spPr/>
        <p:txBody>
          <a:bodyPr/>
          <a:lstStyle/>
          <a:p>
            <a:pPr>
              <a:defRPr/>
            </a:pPr>
            <a:fld id="{FB25A99B-AE9E-7C48-AD22-A3EC46EC8F3B}" type="slidenum">
              <a:rPr lang="en-US" smtClean="0"/>
              <a:pPr>
                <a:defRPr/>
              </a:pPr>
              <a:t>36</a:t>
            </a:fld>
            <a:endParaRPr lang="en-US" dirty="0"/>
          </a:p>
        </p:txBody>
      </p:sp>
    </p:spTree>
    <p:extLst>
      <p:ext uri="{BB962C8B-B14F-4D97-AF65-F5344CB8AC3E}">
        <p14:creationId xmlns:p14="http://schemas.microsoft.com/office/powerpoint/2010/main" val="394247773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1760" y="518478"/>
            <a:ext cx="8229600" cy="1143000"/>
          </a:xfrm>
        </p:spPr>
        <p:txBody>
          <a:bodyPr/>
          <a:lstStyle/>
          <a:p>
            <a:r>
              <a:rPr lang="en-US" dirty="0"/>
              <a:t> </a:t>
            </a:r>
            <a:r>
              <a:rPr lang="en-US" dirty="0" smtClean="0"/>
              <a:t>Methodology / Approach</a:t>
            </a:r>
            <a:r>
              <a:rPr lang="en-US" dirty="0"/>
              <a:t/>
            </a:r>
            <a:br>
              <a:rPr lang="en-US" dirty="0"/>
            </a:br>
            <a:endParaRPr lang="en-US" dirty="0"/>
          </a:p>
        </p:txBody>
      </p:sp>
      <p:sp>
        <p:nvSpPr>
          <p:cNvPr id="4" name="Content Placeholder 2"/>
          <p:cNvSpPr txBox="1">
            <a:spLocks/>
          </p:cNvSpPr>
          <p:nvPr/>
        </p:nvSpPr>
        <p:spPr>
          <a:xfrm>
            <a:off x="-270665" y="1813560"/>
            <a:ext cx="9622866" cy="4333240"/>
          </a:xfrm>
          <a:prstGeom prst="rect">
            <a:avLst/>
          </a:prstGeom>
        </p:spPr>
        <p:txBody>
          <a:bodyPr/>
          <a:lstStyle>
            <a:lvl1pPr marL="342900" indent="-342900" algn="l" rtl="0" fontAlgn="base">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buNone/>
            </a:pPr>
            <a:r>
              <a:rPr lang="en-US" sz="3600" dirty="0" smtClean="0"/>
              <a:t>Detailed enough to determine if:  </a:t>
            </a:r>
          </a:p>
          <a:p>
            <a:pPr lvl="1">
              <a:buFont typeface="Arial" panose="020B0604020202020204" pitchFamily="34" charset="0"/>
              <a:buChar char="•"/>
            </a:pPr>
            <a:r>
              <a:rPr lang="en-US" sz="3600" dirty="0"/>
              <a:t>A</a:t>
            </a:r>
            <a:r>
              <a:rPr lang="en-US" sz="3600" dirty="0" smtClean="0"/>
              <a:t>ctivities are allowable, achievable and attainable</a:t>
            </a:r>
          </a:p>
          <a:p>
            <a:pPr lvl="1">
              <a:buFont typeface="Arial" panose="020B0604020202020204" pitchFamily="34" charset="0"/>
              <a:buChar char="•"/>
            </a:pPr>
            <a:r>
              <a:rPr lang="en-US" sz="3600" dirty="0" smtClean="0"/>
              <a:t>Approach is feasible </a:t>
            </a:r>
          </a:p>
          <a:p>
            <a:pPr lvl="1">
              <a:buFont typeface="Arial" panose="020B0604020202020204" pitchFamily="34" charset="0"/>
              <a:buChar char="•"/>
            </a:pPr>
            <a:r>
              <a:rPr lang="en-US" sz="3600" dirty="0" smtClean="0"/>
              <a:t>Best available science is applied</a:t>
            </a:r>
          </a:p>
          <a:p>
            <a:pPr lvl="1">
              <a:buFont typeface="Arial" panose="020B0604020202020204" pitchFamily="34" charset="0"/>
              <a:buChar char="•"/>
            </a:pPr>
            <a:r>
              <a:rPr lang="en-US" sz="3600" dirty="0" smtClean="0"/>
              <a:t>Budget items correspond to description</a:t>
            </a:r>
          </a:p>
          <a:p>
            <a:pPr marL="457200" lvl="1" indent="0">
              <a:buNone/>
            </a:pPr>
            <a:endParaRPr lang="en-US" dirty="0" smtClean="0"/>
          </a:p>
          <a:p>
            <a:pPr marL="457200" lvl="1" indent="0">
              <a:buNone/>
            </a:pPr>
            <a:endParaRPr lang="en-US" sz="2000" dirty="0" smtClean="0"/>
          </a:p>
        </p:txBody>
      </p:sp>
      <p:sp>
        <p:nvSpPr>
          <p:cNvPr id="5" name="Slide Number Placeholder 4"/>
          <p:cNvSpPr>
            <a:spLocks noGrp="1"/>
          </p:cNvSpPr>
          <p:nvPr>
            <p:ph type="sldNum" sz="quarter" idx="12"/>
          </p:nvPr>
        </p:nvSpPr>
        <p:spPr/>
        <p:txBody>
          <a:bodyPr/>
          <a:lstStyle/>
          <a:p>
            <a:pPr>
              <a:defRPr/>
            </a:pPr>
            <a:fld id="{FB25A99B-AE9E-7C48-AD22-A3EC46EC8F3B}" type="slidenum">
              <a:rPr lang="en-US" smtClean="0"/>
              <a:pPr>
                <a:defRPr/>
              </a:pPr>
              <a:t>37</a:t>
            </a:fld>
            <a:endParaRPr lang="en-US" dirty="0"/>
          </a:p>
        </p:txBody>
      </p:sp>
    </p:spTree>
    <p:extLst>
      <p:ext uri="{BB962C8B-B14F-4D97-AF65-F5344CB8AC3E}">
        <p14:creationId xmlns:p14="http://schemas.microsoft.com/office/powerpoint/2010/main" val="87862621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4160" y="284798"/>
            <a:ext cx="5547360" cy="1143000"/>
          </a:xfrm>
        </p:spPr>
        <p:txBody>
          <a:bodyPr/>
          <a:lstStyle/>
          <a:p>
            <a:r>
              <a:rPr lang="en-US" dirty="0" smtClean="0"/>
              <a:t>Technical Narrative</a:t>
            </a:r>
            <a:endParaRPr lang="en-US" dirty="0"/>
          </a:p>
        </p:txBody>
      </p:sp>
      <p:sp>
        <p:nvSpPr>
          <p:cNvPr id="3" name="Content Placeholder 2"/>
          <p:cNvSpPr>
            <a:spLocks noGrp="1"/>
          </p:cNvSpPr>
          <p:nvPr>
            <p:ph idx="1"/>
          </p:nvPr>
        </p:nvSpPr>
        <p:spPr>
          <a:xfrm>
            <a:off x="457200" y="2026920"/>
            <a:ext cx="8229600" cy="4525963"/>
          </a:xfrm>
        </p:spPr>
        <p:txBody>
          <a:bodyPr/>
          <a:lstStyle/>
          <a:p>
            <a:r>
              <a:rPr lang="en-US" sz="4000" dirty="0" smtClean="0"/>
              <a:t>Leveraged funds</a:t>
            </a:r>
          </a:p>
          <a:p>
            <a:r>
              <a:rPr lang="en-US" sz="4000" dirty="0" smtClean="0"/>
              <a:t>Metrics (Outcomes)</a:t>
            </a:r>
          </a:p>
          <a:p>
            <a:r>
              <a:rPr lang="en-US" sz="4000" dirty="0" smtClean="0"/>
              <a:t>Milestones</a:t>
            </a:r>
            <a:endParaRPr lang="en-US" sz="4000" dirty="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38</a:t>
            </a:fld>
            <a:endParaRPr lang="en-US" dirty="0"/>
          </a:p>
        </p:txBody>
      </p:sp>
    </p:spTree>
    <p:extLst>
      <p:ext uri="{BB962C8B-B14F-4D97-AF65-F5344CB8AC3E}">
        <p14:creationId xmlns:p14="http://schemas.microsoft.com/office/powerpoint/2010/main" val="79377798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9025" y="211297"/>
            <a:ext cx="8703967" cy="1143000"/>
          </a:xfrm>
        </p:spPr>
        <p:txBody>
          <a:bodyPr/>
          <a:lstStyle/>
          <a:p>
            <a:r>
              <a:rPr lang="en-US" sz="4000" dirty="0" smtClean="0"/>
              <a:t>Technical Narrative - Leveraged </a:t>
            </a:r>
            <a:r>
              <a:rPr lang="en-US" sz="4000" dirty="0"/>
              <a:t>F</a:t>
            </a:r>
            <a:r>
              <a:rPr lang="en-US" sz="4000" dirty="0" smtClean="0"/>
              <a:t>unds</a:t>
            </a:r>
            <a:endParaRPr lang="en-US" sz="4000" dirty="0"/>
          </a:p>
        </p:txBody>
      </p:sp>
      <p:sp>
        <p:nvSpPr>
          <p:cNvPr id="3" name="Content Placeholder 2"/>
          <p:cNvSpPr>
            <a:spLocks noGrp="1"/>
          </p:cNvSpPr>
          <p:nvPr>
            <p:ph idx="1"/>
          </p:nvPr>
        </p:nvSpPr>
        <p:spPr>
          <a:xfrm>
            <a:off x="284480" y="1570038"/>
            <a:ext cx="8564880" cy="5064760"/>
          </a:xfrm>
        </p:spPr>
        <p:txBody>
          <a:bodyPr/>
          <a:lstStyle/>
          <a:p>
            <a:r>
              <a:rPr lang="en-US" dirty="0" smtClean="0"/>
              <a:t>Type of leveraging</a:t>
            </a:r>
          </a:p>
          <a:p>
            <a:pPr lvl="1"/>
            <a:r>
              <a:rPr lang="en-US" sz="2400" dirty="0"/>
              <a:t>Co-funding</a:t>
            </a:r>
          </a:p>
          <a:p>
            <a:pPr lvl="1"/>
            <a:r>
              <a:rPr lang="en-US" sz="2400" dirty="0"/>
              <a:t>Adjoining</a:t>
            </a:r>
          </a:p>
          <a:p>
            <a:pPr lvl="1"/>
            <a:r>
              <a:rPr lang="en-US" sz="2400" dirty="0"/>
              <a:t>Building on other sources</a:t>
            </a:r>
          </a:p>
          <a:p>
            <a:r>
              <a:rPr lang="en-US" dirty="0" smtClean="0"/>
              <a:t>Amount ($) </a:t>
            </a:r>
          </a:p>
          <a:p>
            <a:r>
              <a:rPr lang="en-US" dirty="0" smtClean="0"/>
              <a:t>Source and type of source</a:t>
            </a:r>
          </a:p>
          <a:p>
            <a:r>
              <a:rPr lang="en-US" dirty="0" smtClean="0"/>
              <a:t>Status of leveraged funding</a:t>
            </a:r>
          </a:p>
          <a:p>
            <a:r>
              <a:rPr lang="en-US" dirty="0" smtClean="0"/>
              <a:t>Description of leveraging and work to be accomplished</a:t>
            </a:r>
          </a:p>
        </p:txBody>
      </p:sp>
      <p:sp>
        <p:nvSpPr>
          <p:cNvPr id="5" name="TextBox 4"/>
          <p:cNvSpPr txBox="1"/>
          <p:nvPr/>
        </p:nvSpPr>
        <p:spPr>
          <a:xfrm>
            <a:off x="5298757" y="2001520"/>
            <a:ext cx="3266123" cy="156966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2400" i="1" dirty="0" smtClean="0"/>
              <a:t>Leveraging should be described in the project description.  It is also summarized in RAAMS.  </a:t>
            </a:r>
            <a:endParaRPr lang="en-US" sz="2400" i="1" dirty="0"/>
          </a:p>
        </p:txBody>
      </p:sp>
      <p:sp>
        <p:nvSpPr>
          <p:cNvPr id="7" name="Slide Number Placeholder 6"/>
          <p:cNvSpPr>
            <a:spLocks noGrp="1"/>
          </p:cNvSpPr>
          <p:nvPr>
            <p:ph type="sldNum" sz="quarter" idx="12"/>
          </p:nvPr>
        </p:nvSpPr>
        <p:spPr/>
        <p:txBody>
          <a:bodyPr/>
          <a:lstStyle/>
          <a:p>
            <a:pPr>
              <a:defRPr/>
            </a:pPr>
            <a:fld id="{23E9205B-5CEE-144D-9AC5-6B4298FD56D3}" type="slidenum">
              <a:rPr lang="en-US" smtClean="0"/>
              <a:pPr>
                <a:defRPr/>
              </a:pPr>
              <a:t>39</a:t>
            </a:fld>
            <a:endParaRPr lang="en-US" dirty="0"/>
          </a:p>
        </p:txBody>
      </p:sp>
    </p:spTree>
    <p:extLst>
      <p:ext uri="{BB962C8B-B14F-4D97-AF65-F5344CB8AC3E}">
        <p14:creationId xmlns:p14="http://schemas.microsoft.com/office/powerpoint/2010/main" val="33932350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4988" y="273844"/>
            <a:ext cx="5624111" cy="1143000"/>
          </a:xfrm>
        </p:spPr>
        <p:txBody>
          <a:bodyPr/>
          <a:lstStyle/>
          <a:p>
            <a:r>
              <a:rPr lang="en-US" dirty="0" smtClean="0"/>
              <a:t>Table of Contents </a:t>
            </a:r>
            <a:r>
              <a:rPr lang="en-US" sz="2400" dirty="0">
                <a:solidFill>
                  <a:prstClr val="white"/>
                </a:solidFill>
              </a:rPr>
              <a:t>(page 3</a:t>
            </a:r>
            <a:r>
              <a:rPr lang="en-US" sz="2400" dirty="0" smtClean="0">
                <a:solidFill>
                  <a:prstClr val="white"/>
                </a:solidFill>
              </a:rPr>
              <a:t> </a:t>
            </a:r>
            <a:r>
              <a:rPr lang="en-US" sz="2400" dirty="0">
                <a:solidFill>
                  <a:prstClr val="white"/>
                </a:solidFill>
              </a:rPr>
              <a:t>of 4)</a:t>
            </a:r>
            <a:endParaRPr lang="en-US" dirty="0"/>
          </a:p>
        </p:txBody>
      </p:sp>
      <p:sp>
        <p:nvSpPr>
          <p:cNvPr id="3" name="Content Placeholder 2"/>
          <p:cNvSpPr>
            <a:spLocks noGrp="1"/>
          </p:cNvSpPr>
          <p:nvPr>
            <p:ph idx="1"/>
          </p:nvPr>
        </p:nvSpPr>
        <p:spPr/>
        <p:txBody>
          <a:bodyPr/>
          <a:lstStyle/>
          <a:p>
            <a:r>
              <a:rPr lang="en-US" sz="2400" dirty="0" smtClean="0">
                <a:hlinkClick r:id="rId2" action="ppaction://hlinksldjump"/>
              </a:rPr>
              <a:t>Budget </a:t>
            </a:r>
            <a:r>
              <a:rPr lang="en-US" sz="2400" dirty="0" smtClean="0">
                <a:hlinkClick r:id="rId2" action="ppaction://hlinksldjump"/>
              </a:rPr>
              <a:t>Information</a:t>
            </a:r>
            <a:r>
              <a:rPr lang="en-US" sz="2400" dirty="0" smtClean="0"/>
              <a:t> ……………………………………………………….. 52</a:t>
            </a:r>
            <a:endParaRPr lang="en-US" sz="2400" dirty="0" smtClean="0"/>
          </a:p>
          <a:p>
            <a:r>
              <a:rPr lang="en-US" sz="2400" dirty="0" smtClean="0">
                <a:hlinkClick r:id="rId3" action="ppaction://hlinksldjump"/>
              </a:rPr>
              <a:t>OMB Cost Principles </a:t>
            </a:r>
            <a:r>
              <a:rPr lang="en-US" sz="2400" dirty="0" smtClean="0"/>
              <a:t>………………………………………………………. 56</a:t>
            </a:r>
            <a:endParaRPr lang="en-US" sz="2400" dirty="0" smtClean="0"/>
          </a:p>
          <a:p>
            <a:r>
              <a:rPr lang="en-US" sz="2400" dirty="0" smtClean="0">
                <a:hlinkClick r:id="rId4" action="ppaction://hlinksldjump"/>
              </a:rPr>
              <a:t>Required Detailed </a:t>
            </a:r>
            <a:r>
              <a:rPr lang="en-US" sz="2400" dirty="0" smtClean="0">
                <a:hlinkClick r:id="rId4" action="ppaction://hlinksldjump"/>
              </a:rPr>
              <a:t>Budgets</a:t>
            </a:r>
            <a:r>
              <a:rPr lang="en-US" sz="2400" dirty="0" smtClean="0"/>
              <a:t> …………………………………………..... 57</a:t>
            </a:r>
            <a:endParaRPr lang="en-US" sz="2400" dirty="0" smtClean="0"/>
          </a:p>
          <a:p>
            <a:r>
              <a:rPr lang="en-US" sz="2400" dirty="0" smtClean="0">
                <a:hlinkClick r:id="rId5" action="ppaction://hlinksldjump"/>
              </a:rPr>
              <a:t>Budget </a:t>
            </a:r>
            <a:r>
              <a:rPr lang="en-US" sz="2400" dirty="0" smtClean="0">
                <a:hlinkClick r:id="rId5" action="ppaction://hlinksldjump"/>
              </a:rPr>
              <a:t>Categories</a:t>
            </a:r>
            <a:r>
              <a:rPr lang="en-US" sz="2400" dirty="0" smtClean="0"/>
              <a:t> ………………………………………………………….. 58</a:t>
            </a:r>
            <a:endParaRPr lang="en-US" sz="2400" dirty="0" smtClean="0"/>
          </a:p>
          <a:p>
            <a:pPr lvl="1"/>
            <a:r>
              <a:rPr lang="en-US" sz="2000" dirty="0" smtClean="0">
                <a:hlinkClick r:id="rId6" action="ppaction://hlinksldjump"/>
              </a:rPr>
              <a:t>Personnel</a:t>
            </a:r>
            <a:r>
              <a:rPr lang="en-US" sz="2000" dirty="0" smtClean="0"/>
              <a:t> ……………………………………………………………………………………. 59</a:t>
            </a:r>
            <a:endParaRPr lang="en-US" sz="2000" dirty="0" smtClean="0"/>
          </a:p>
          <a:p>
            <a:pPr lvl="1"/>
            <a:r>
              <a:rPr lang="en-US" sz="2000" dirty="0" smtClean="0">
                <a:hlinkClick r:id="rId7" action="ppaction://hlinksldjump"/>
              </a:rPr>
              <a:t>Fringe </a:t>
            </a:r>
            <a:r>
              <a:rPr lang="en-US" sz="2000" dirty="0" smtClean="0">
                <a:hlinkClick r:id="rId7" action="ppaction://hlinksldjump"/>
              </a:rPr>
              <a:t>Benefits</a:t>
            </a:r>
            <a:r>
              <a:rPr lang="en-US" sz="2000" dirty="0" smtClean="0"/>
              <a:t> ……………………………………………………………………………. 61</a:t>
            </a:r>
            <a:endParaRPr lang="en-US" sz="2000" dirty="0" smtClean="0"/>
          </a:p>
          <a:p>
            <a:pPr lvl="1"/>
            <a:r>
              <a:rPr lang="en-US" sz="2000" dirty="0" smtClean="0">
                <a:hlinkClick r:id="rId8" action="ppaction://hlinksldjump"/>
              </a:rPr>
              <a:t>Travel</a:t>
            </a:r>
            <a:r>
              <a:rPr lang="en-US" sz="2000" dirty="0" smtClean="0"/>
              <a:t> ………………………………………………………………………………………….. 63</a:t>
            </a:r>
            <a:endParaRPr lang="en-US" sz="2000" dirty="0" smtClean="0"/>
          </a:p>
          <a:p>
            <a:pPr lvl="1"/>
            <a:r>
              <a:rPr lang="en-US" sz="2000" dirty="0" smtClean="0">
                <a:hlinkClick r:id="rId9" action="ppaction://hlinksldjump"/>
              </a:rPr>
              <a:t>Equipment, Supplies and Other Direct </a:t>
            </a:r>
            <a:r>
              <a:rPr lang="en-US" sz="2000" dirty="0" smtClean="0">
                <a:hlinkClick r:id="rId9" action="ppaction://hlinksldjump"/>
              </a:rPr>
              <a:t>Costs</a:t>
            </a:r>
            <a:r>
              <a:rPr lang="en-US" sz="2000" dirty="0" smtClean="0"/>
              <a:t> ………………………………. 66</a:t>
            </a:r>
            <a:endParaRPr lang="en-US" sz="2000" dirty="0" smtClean="0"/>
          </a:p>
          <a:p>
            <a:pPr lvl="1"/>
            <a:r>
              <a:rPr lang="en-US" sz="2000" dirty="0" smtClean="0">
                <a:hlinkClick r:id="rId10" action="ppaction://hlinksldjump"/>
              </a:rPr>
              <a:t>Contracts and </a:t>
            </a:r>
            <a:r>
              <a:rPr lang="en-US" sz="2000" dirty="0" smtClean="0">
                <a:hlinkClick r:id="rId10" action="ppaction://hlinksldjump"/>
              </a:rPr>
              <a:t>Subawards</a:t>
            </a:r>
            <a:r>
              <a:rPr lang="en-US" sz="2000" dirty="0" smtClean="0"/>
              <a:t> ……………………………………………………………. 72</a:t>
            </a:r>
            <a:endParaRPr lang="en-US" sz="2000" dirty="0" smtClean="0"/>
          </a:p>
          <a:p>
            <a:r>
              <a:rPr lang="en-US" sz="2400" dirty="0" smtClean="0">
                <a:hlinkClick r:id="rId11" action="ppaction://hlinksldjump"/>
              </a:rPr>
              <a:t>Procurement </a:t>
            </a:r>
            <a:r>
              <a:rPr lang="en-US" sz="2400" dirty="0" smtClean="0">
                <a:hlinkClick r:id="rId11" action="ppaction://hlinksldjump"/>
              </a:rPr>
              <a:t>Standards</a:t>
            </a:r>
            <a:r>
              <a:rPr lang="en-US" sz="2400" dirty="0" smtClean="0"/>
              <a:t> ……………………………………………....... 76</a:t>
            </a:r>
            <a:endParaRPr lang="en-US" sz="2400" dirty="0" smtClean="0"/>
          </a:p>
          <a:p>
            <a:r>
              <a:rPr lang="en-US" sz="2400" dirty="0" smtClean="0">
                <a:hlinkClick r:id="rId12" action="ppaction://hlinksldjump"/>
              </a:rPr>
              <a:t>Additional Budget Categories </a:t>
            </a:r>
            <a:r>
              <a:rPr lang="en-US" sz="2000" dirty="0"/>
              <a:t>(</a:t>
            </a:r>
            <a:r>
              <a:rPr lang="en-US" sz="2000" dirty="0" smtClean="0"/>
              <a:t>Construction </a:t>
            </a:r>
            <a:r>
              <a:rPr lang="en-US" sz="2000" dirty="0" smtClean="0"/>
              <a:t>&amp; Land Acquisition</a:t>
            </a:r>
            <a:r>
              <a:rPr lang="en-US" sz="2000" dirty="0" smtClean="0"/>
              <a:t>) </a:t>
            </a:r>
            <a:r>
              <a:rPr lang="en-US" sz="2400" dirty="0" smtClean="0"/>
              <a:t>77</a:t>
            </a:r>
            <a:endParaRPr lang="en-US" sz="2400" dirty="0" smtClean="0"/>
          </a:p>
          <a:p>
            <a:pPr lvl="1"/>
            <a:endParaRPr lang="en-US" sz="2000" dirty="0" smtClean="0"/>
          </a:p>
          <a:p>
            <a:pPr lvl="1"/>
            <a:endParaRPr lang="en-US" sz="2000" dirty="0" smtClean="0"/>
          </a:p>
          <a:p>
            <a:endParaRPr lang="en-US" sz="2400" dirty="0"/>
          </a:p>
          <a:p>
            <a:pPr lvl="1"/>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23E9205B-5CEE-144D-9AC5-6B4298FD56D3}" type="slidenum">
              <a:rPr lang="en-US" smtClean="0"/>
              <a:pPr>
                <a:defRPr/>
              </a:pPr>
              <a:t>4</a:t>
            </a:fld>
            <a:endParaRPr lang="en-US" dirty="0"/>
          </a:p>
        </p:txBody>
      </p:sp>
    </p:spTree>
    <p:extLst>
      <p:ext uri="{BB962C8B-B14F-4D97-AF65-F5344CB8AC3E}">
        <p14:creationId xmlns:p14="http://schemas.microsoft.com/office/powerpoint/2010/main" val="413030610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4640" y="254318"/>
            <a:ext cx="6847840" cy="1143000"/>
          </a:xfrm>
        </p:spPr>
        <p:txBody>
          <a:bodyPr/>
          <a:lstStyle/>
          <a:p>
            <a:r>
              <a:rPr lang="en-US" dirty="0" smtClean="0"/>
              <a:t>Technical Narrative - Metrics  </a:t>
            </a:r>
            <a:endParaRPr lang="en-US" dirty="0"/>
          </a:p>
        </p:txBody>
      </p:sp>
      <p:sp>
        <p:nvSpPr>
          <p:cNvPr id="3" name="Content Placeholder 2"/>
          <p:cNvSpPr>
            <a:spLocks noGrp="1"/>
          </p:cNvSpPr>
          <p:nvPr>
            <p:ph idx="1"/>
          </p:nvPr>
        </p:nvSpPr>
        <p:spPr>
          <a:xfrm>
            <a:off x="690879" y="1651000"/>
            <a:ext cx="5730941" cy="4770120"/>
          </a:xfrm>
        </p:spPr>
        <p:txBody>
          <a:bodyPr/>
          <a:lstStyle/>
          <a:p>
            <a:r>
              <a:rPr lang="en-US" dirty="0"/>
              <a:t>Measures of Success</a:t>
            </a:r>
          </a:p>
          <a:p>
            <a:r>
              <a:rPr lang="en-US" dirty="0" smtClean="0"/>
              <a:t>Objective</a:t>
            </a:r>
          </a:p>
          <a:p>
            <a:r>
              <a:rPr lang="en-US" dirty="0" smtClean="0"/>
              <a:t>Quantifiable</a:t>
            </a:r>
          </a:p>
          <a:p>
            <a:pPr marL="0" indent="0">
              <a:buNone/>
            </a:pPr>
            <a:endParaRPr lang="en-US" sz="1800" dirty="0" smtClean="0"/>
          </a:p>
          <a:p>
            <a:r>
              <a:rPr lang="en-US" dirty="0" smtClean="0"/>
              <a:t>Methodology</a:t>
            </a:r>
            <a:endParaRPr lang="en-US" dirty="0"/>
          </a:p>
          <a:p>
            <a:r>
              <a:rPr lang="en-US" dirty="0" smtClean="0"/>
              <a:t>Justification required</a:t>
            </a:r>
          </a:p>
          <a:p>
            <a:endParaRPr lang="en-US" sz="1800" dirty="0"/>
          </a:p>
          <a:p>
            <a:r>
              <a:rPr lang="en-US" dirty="0" smtClean="0"/>
              <a:t>Discuss with program staff prior to submitting application</a:t>
            </a:r>
          </a:p>
        </p:txBody>
      </p:sp>
      <p:sp>
        <p:nvSpPr>
          <p:cNvPr id="5" name="TextBox 4"/>
          <p:cNvSpPr txBox="1"/>
          <p:nvPr/>
        </p:nvSpPr>
        <p:spPr>
          <a:xfrm>
            <a:off x="6073929" y="1738761"/>
            <a:ext cx="2743200" cy="3785652"/>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2400" i="1" dirty="0" smtClean="0"/>
              <a:t>Metrics and how they will be measured should be described in the project description.  Metrics are also summarized in RAAMS for both the baseline and the target conditions.  </a:t>
            </a:r>
            <a:endParaRPr lang="en-US" sz="2400" i="1" dirty="0"/>
          </a:p>
        </p:txBody>
      </p:sp>
      <p:sp>
        <p:nvSpPr>
          <p:cNvPr id="7" name="Slide Number Placeholder 6"/>
          <p:cNvSpPr>
            <a:spLocks noGrp="1"/>
          </p:cNvSpPr>
          <p:nvPr>
            <p:ph type="sldNum" sz="quarter" idx="12"/>
          </p:nvPr>
        </p:nvSpPr>
        <p:spPr/>
        <p:txBody>
          <a:bodyPr/>
          <a:lstStyle/>
          <a:p>
            <a:pPr>
              <a:defRPr/>
            </a:pPr>
            <a:fld id="{23E9205B-5CEE-144D-9AC5-6B4298FD56D3}" type="slidenum">
              <a:rPr lang="en-US" smtClean="0"/>
              <a:pPr>
                <a:defRPr/>
              </a:pPr>
              <a:t>40</a:t>
            </a:fld>
            <a:endParaRPr lang="en-US" dirty="0"/>
          </a:p>
        </p:txBody>
      </p:sp>
    </p:spTree>
    <p:extLst>
      <p:ext uri="{BB962C8B-B14F-4D97-AF65-F5344CB8AC3E}">
        <p14:creationId xmlns:p14="http://schemas.microsoft.com/office/powerpoint/2010/main" val="396636225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4640" y="254318"/>
            <a:ext cx="6847840" cy="1143000"/>
          </a:xfrm>
        </p:spPr>
        <p:txBody>
          <a:bodyPr/>
          <a:lstStyle/>
          <a:p>
            <a:r>
              <a:rPr lang="en-US" dirty="0" smtClean="0"/>
              <a:t>Metrics – Examples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975661156"/>
              </p:ext>
            </p:extLst>
          </p:nvPr>
        </p:nvGraphicFramePr>
        <p:xfrm>
          <a:off x="238760" y="1814986"/>
          <a:ext cx="8488680" cy="4474053"/>
        </p:xfrm>
        <a:graphic>
          <a:graphicData uri="http://schemas.openxmlformats.org/drawingml/2006/table">
            <a:tbl>
              <a:tblPr/>
              <a:tblGrid>
                <a:gridCol w="1361116"/>
                <a:gridCol w="1009860"/>
                <a:gridCol w="1244031"/>
                <a:gridCol w="1229395"/>
                <a:gridCol w="1244031"/>
                <a:gridCol w="2400247"/>
              </a:tblGrid>
              <a:tr h="1028614">
                <a:tc>
                  <a:txBody>
                    <a:bodyPr/>
                    <a:lstStyle/>
                    <a:p>
                      <a:pPr algn="l" fontAlgn="ctr"/>
                      <a:r>
                        <a:rPr lang="en-US" sz="1000" b="0" i="0" u="none" strike="noStrike" dirty="0">
                          <a:solidFill>
                            <a:srgbClr val="FFFFFF"/>
                          </a:solidFill>
                          <a:effectLst/>
                          <a:latin typeface="Arial" panose="020B0604020202020204" pitchFamily="34" charset="0"/>
                        </a:rPr>
                        <a:t>Activity/Outcome Name</a:t>
                      </a:r>
                    </a:p>
                  </a:txBody>
                  <a:tcPr marL="6350" marR="6350" marT="6350" marB="0" anchor="ctr">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solidFill>
                      <a:srgbClr val="004990"/>
                    </a:solidFill>
                  </a:tcPr>
                </a:tc>
                <a:tc>
                  <a:txBody>
                    <a:bodyPr/>
                    <a:lstStyle/>
                    <a:p>
                      <a:pPr algn="l" fontAlgn="ctr"/>
                      <a:r>
                        <a:rPr lang="en-US" sz="1000" b="0" i="0" u="none" strike="noStrike" dirty="0">
                          <a:solidFill>
                            <a:srgbClr val="FFFFFF"/>
                          </a:solidFill>
                          <a:effectLst/>
                          <a:latin typeface="Arial" panose="020B0604020202020204" pitchFamily="34" charset="0"/>
                        </a:rPr>
                        <a:t>Approach to Support Ecosystem Restoration </a:t>
                      </a:r>
                    </a:p>
                  </a:txBody>
                  <a:tcPr marL="6350" marR="6350" marT="6350" marB="0" anchor="ctr">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solidFill>
                      <a:srgbClr val="004990"/>
                    </a:solidFill>
                  </a:tcPr>
                </a:tc>
                <a:tc>
                  <a:txBody>
                    <a:bodyPr/>
                    <a:lstStyle/>
                    <a:p>
                      <a:pPr algn="l" fontAlgn="ctr"/>
                      <a:r>
                        <a:rPr lang="en-US" sz="1000" b="0" i="0" u="none" strike="noStrike" dirty="0">
                          <a:solidFill>
                            <a:srgbClr val="FFFFFF"/>
                          </a:solidFill>
                          <a:effectLst/>
                          <a:latin typeface="Arial" panose="020B0604020202020204" pitchFamily="34" charset="0"/>
                        </a:rPr>
                        <a:t>Activity</a:t>
                      </a:r>
                    </a:p>
                  </a:txBody>
                  <a:tcPr marL="6350" marR="6350" marT="6350" marB="0" anchor="ctr">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solidFill>
                      <a:srgbClr val="004990"/>
                    </a:solidFill>
                  </a:tcPr>
                </a:tc>
                <a:tc>
                  <a:txBody>
                    <a:bodyPr/>
                    <a:lstStyle/>
                    <a:p>
                      <a:pPr algn="l" fontAlgn="ctr"/>
                      <a:r>
                        <a:rPr lang="en-US" sz="1000" b="0" i="0" u="none" strike="noStrike" dirty="0">
                          <a:solidFill>
                            <a:srgbClr val="FFFFFF"/>
                          </a:solidFill>
                          <a:effectLst/>
                          <a:latin typeface="Arial" panose="020B0604020202020204" pitchFamily="34" charset="0"/>
                        </a:rPr>
                        <a:t>Metric Name</a:t>
                      </a:r>
                    </a:p>
                  </a:txBody>
                  <a:tcPr marL="6350" marR="6350" marT="6350" marB="0" anchor="ctr">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solidFill>
                      <a:srgbClr val="004990"/>
                    </a:solidFill>
                  </a:tcPr>
                </a:tc>
                <a:tc>
                  <a:txBody>
                    <a:bodyPr/>
                    <a:lstStyle/>
                    <a:p>
                      <a:pPr algn="l" fontAlgn="ctr"/>
                      <a:r>
                        <a:rPr lang="en-US" sz="1000" b="0" i="0" u="none" strike="noStrike" dirty="0">
                          <a:solidFill>
                            <a:srgbClr val="FFFFFF"/>
                          </a:solidFill>
                          <a:effectLst/>
                          <a:latin typeface="Arial" panose="020B0604020202020204" pitchFamily="34" charset="0"/>
                        </a:rPr>
                        <a:t>Metric Description /Instructions</a:t>
                      </a:r>
                    </a:p>
                  </a:txBody>
                  <a:tcPr marL="6350" marR="6350" marT="6350" marB="0" anchor="ctr">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solidFill>
                      <a:srgbClr val="004990"/>
                    </a:solidFill>
                  </a:tcPr>
                </a:tc>
                <a:tc>
                  <a:txBody>
                    <a:bodyPr/>
                    <a:lstStyle/>
                    <a:p>
                      <a:pPr algn="l" fontAlgn="ctr"/>
                      <a:r>
                        <a:rPr lang="en-US" sz="1000" b="0" i="0" u="none" strike="noStrike" dirty="0">
                          <a:solidFill>
                            <a:srgbClr val="FFFFFF"/>
                          </a:solidFill>
                          <a:effectLst/>
                          <a:latin typeface="Arial" panose="020B0604020202020204" pitchFamily="34" charset="0"/>
                        </a:rPr>
                        <a:t>Instructions to the applicant for entering the Activity/Outcome -Metric</a:t>
                      </a:r>
                    </a:p>
                  </a:txBody>
                  <a:tcPr marL="6350" marR="6350" marT="6350" marB="0" anchor="ctr">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solidFill>
                      <a:srgbClr val="004990"/>
                    </a:solidFill>
                  </a:tcPr>
                </a:tc>
              </a:tr>
              <a:tr h="1229319">
                <a:tc>
                  <a:txBody>
                    <a:bodyPr/>
                    <a:lstStyle/>
                    <a:p>
                      <a:pPr algn="l" fontAlgn="ctr"/>
                      <a:r>
                        <a:rPr lang="en-US" sz="1000" b="0" i="0" u="none" strike="noStrike" dirty="0">
                          <a:solidFill>
                            <a:srgbClr val="000000"/>
                          </a:solidFill>
                          <a:effectLst/>
                          <a:latin typeface="Arial" panose="020B0604020202020204" pitchFamily="34" charset="0"/>
                        </a:rPr>
                        <a:t>Land acquisitions - Acres acquired in fee</a:t>
                      </a:r>
                    </a:p>
                  </a:txBody>
                  <a:tcPr marL="6350" marR="6350" marT="6350" marB="0" anchor="ctr">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Habitat Conservation</a:t>
                      </a:r>
                    </a:p>
                  </a:txBody>
                  <a:tcPr marL="6350" marR="6350" marT="6350" marB="0" anchor="ctr">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Land acquisitions</a:t>
                      </a:r>
                    </a:p>
                  </a:txBody>
                  <a:tcPr marL="6350" marR="6350" marT="6350" marB="0" anchor="ctr">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Acres acquired in fee</a:t>
                      </a:r>
                    </a:p>
                  </a:txBody>
                  <a:tcPr marL="6350" marR="6350" marT="6350" marB="0" anchor="ctr">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Enter the number of acres acquired in fee</a:t>
                      </a:r>
                    </a:p>
                  </a:txBody>
                  <a:tcPr marL="6350" marR="6350" marT="6350" marB="0" anchor="ctr">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When acquiring property in fee always also select the metric </a:t>
                      </a:r>
                      <a:r>
                        <a:rPr lang="en-US" sz="1000" b="1" i="0" u="none" strike="noStrike" dirty="0">
                          <a:solidFill>
                            <a:srgbClr val="000000"/>
                          </a:solidFill>
                          <a:effectLst/>
                          <a:latin typeface="Arial" panose="020B0604020202020204" pitchFamily="34" charset="0"/>
                        </a:rPr>
                        <a:t>"HM006: Improved management practices - Acres under improved management" </a:t>
                      </a:r>
                      <a:endParaRPr lang="en-US" sz="1000" b="0" i="0" u="none" strike="noStrike" dirty="0">
                        <a:solidFill>
                          <a:srgbClr val="000000"/>
                        </a:solidFill>
                        <a:effectLst/>
                        <a:latin typeface="Arial" panose="020B0604020202020204" pitchFamily="34" charset="0"/>
                      </a:endParaRPr>
                    </a:p>
                  </a:txBody>
                  <a:tcPr marL="6350" marR="6350" marT="6350" marB="0" anchor="ctr">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r>
              <a:tr h="635567">
                <a:tc>
                  <a:txBody>
                    <a:bodyPr/>
                    <a:lstStyle/>
                    <a:p>
                      <a:pPr algn="l" fontAlgn="ctr"/>
                      <a:r>
                        <a:rPr lang="en-US" sz="1000" b="0" i="0" u="none" strike="noStrike" dirty="0">
                          <a:solidFill>
                            <a:srgbClr val="000000"/>
                          </a:solidFill>
                          <a:effectLst/>
                          <a:latin typeface="Arial" panose="020B0604020202020204" pitchFamily="34" charset="0"/>
                        </a:rPr>
                        <a:t>Marine habitat restoration - Acres restored - SAV</a:t>
                      </a:r>
                    </a:p>
                  </a:txBody>
                  <a:tcPr marL="6350" marR="6350" marT="6350" marB="0" anchor="ctr">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Habitat Restoration</a:t>
                      </a:r>
                    </a:p>
                  </a:txBody>
                  <a:tcPr marL="6350" marR="6350" marT="6350" marB="0" anchor="ctr">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Marine habitat restoration </a:t>
                      </a:r>
                    </a:p>
                  </a:txBody>
                  <a:tcPr marL="6350" marR="6350" marT="6350" marB="0" anchor="ctr">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Acres restored</a:t>
                      </a:r>
                    </a:p>
                  </a:txBody>
                  <a:tcPr marL="6350" marR="6350" marT="6350" marB="0" anchor="ctr">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Enter the number of acres of SAV restored</a:t>
                      </a:r>
                    </a:p>
                  </a:txBody>
                  <a:tcPr marL="6350" marR="6350" marT="6350" marB="0" anchor="ctr">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Enter number of acres of submerged aquatic vegetation restored.</a:t>
                      </a:r>
                    </a:p>
                  </a:txBody>
                  <a:tcPr marL="6350" marR="6350" marT="6350" marB="0" anchor="ctr">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r>
              <a:tr h="735919">
                <a:tc>
                  <a:txBody>
                    <a:bodyPr/>
                    <a:lstStyle/>
                    <a:p>
                      <a:pPr algn="l" fontAlgn="ctr"/>
                      <a:r>
                        <a:rPr lang="en-US" sz="1000" b="0" i="0" u="none" strike="noStrike" dirty="0">
                          <a:solidFill>
                            <a:srgbClr val="000000"/>
                          </a:solidFill>
                          <a:effectLst/>
                          <a:latin typeface="Arial" panose="020B0604020202020204" pitchFamily="34" charset="0"/>
                        </a:rPr>
                        <a:t>Removal of invasives - Acres restored</a:t>
                      </a:r>
                    </a:p>
                  </a:txBody>
                  <a:tcPr marL="6350" marR="6350" marT="6350" marB="0" anchor="ctr">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Habitat Restoration</a:t>
                      </a:r>
                    </a:p>
                  </a:txBody>
                  <a:tcPr marL="6350" marR="6350" marT="6350" marB="0" anchor="ctr">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Removal of invasives</a:t>
                      </a:r>
                    </a:p>
                  </a:txBody>
                  <a:tcPr marL="6350" marR="6350" marT="6350" marB="0" anchor="ctr">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Acres restored</a:t>
                      </a:r>
                    </a:p>
                  </a:txBody>
                  <a:tcPr marL="6350" marR="6350" marT="6350" marB="0" anchor="ctr">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Enter the number of acres restored</a:t>
                      </a:r>
                    </a:p>
                  </a:txBody>
                  <a:tcPr marL="6350" marR="6350" marT="6350" marB="0" anchor="ctr">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Enter the number of acres restored to native vegetation through the removal of invasive exotics.</a:t>
                      </a:r>
                    </a:p>
                  </a:txBody>
                  <a:tcPr marL="6350" marR="6350" marT="6350" marB="0" anchor="ctr">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r>
              <a:tr h="844634">
                <a:tc>
                  <a:txBody>
                    <a:bodyPr/>
                    <a:lstStyle/>
                    <a:p>
                      <a:pPr algn="l" fontAlgn="ctr"/>
                      <a:r>
                        <a:rPr lang="en-US" sz="1000" b="0" i="0" u="none" strike="noStrike" dirty="0">
                          <a:solidFill>
                            <a:srgbClr val="000000"/>
                          </a:solidFill>
                          <a:effectLst/>
                          <a:latin typeface="Arial" panose="020B0604020202020204" pitchFamily="34" charset="0"/>
                        </a:rPr>
                        <a:t>Restoring hydrology - Acres with restored hydrology</a:t>
                      </a:r>
                    </a:p>
                  </a:txBody>
                  <a:tcPr marL="6350" marR="6350" marT="6350" marB="0" anchor="ctr">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Habitat Restoration</a:t>
                      </a:r>
                    </a:p>
                  </a:txBody>
                  <a:tcPr marL="6350" marR="6350" marT="6350" marB="0" anchor="ctr">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Restoring hydrology</a:t>
                      </a:r>
                    </a:p>
                  </a:txBody>
                  <a:tcPr marL="6350" marR="6350" marT="6350" marB="0" anchor="ctr">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Acres with restored hydrology</a:t>
                      </a:r>
                    </a:p>
                  </a:txBody>
                  <a:tcPr marL="6350" marR="6350" marT="6350" marB="0" anchor="ctr">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Enter the number of acres with restored hydrology</a:t>
                      </a:r>
                    </a:p>
                  </a:txBody>
                  <a:tcPr marL="6350" marR="6350" marT="6350" marB="0" anchor="ctr">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Can include wetlands and upland buffer/transition habitats.</a:t>
                      </a:r>
                    </a:p>
                  </a:txBody>
                  <a:tcPr marL="6350" marR="6350" marT="6350" marB="0" anchor="ctr">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r>
            </a:tbl>
          </a:graphicData>
        </a:graphic>
      </p:graphicFrame>
      <p:sp>
        <p:nvSpPr>
          <p:cNvPr id="5" name="Slide Number Placeholder 4"/>
          <p:cNvSpPr>
            <a:spLocks noGrp="1"/>
          </p:cNvSpPr>
          <p:nvPr>
            <p:ph type="sldNum" sz="quarter" idx="12"/>
          </p:nvPr>
        </p:nvSpPr>
        <p:spPr/>
        <p:txBody>
          <a:bodyPr/>
          <a:lstStyle/>
          <a:p>
            <a:pPr>
              <a:defRPr/>
            </a:pPr>
            <a:fld id="{23E9205B-5CEE-144D-9AC5-6B4298FD56D3}" type="slidenum">
              <a:rPr lang="en-US" smtClean="0"/>
              <a:pPr>
                <a:defRPr/>
              </a:pPr>
              <a:t>41</a:t>
            </a:fld>
            <a:endParaRPr lang="en-US" dirty="0"/>
          </a:p>
        </p:txBody>
      </p:sp>
    </p:spTree>
    <p:extLst>
      <p:ext uri="{BB962C8B-B14F-4D97-AF65-F5344CB8AC3E}">
        <p14:creationId xmlns:p14="http://schemas.microsoft.com/office/powerpoint/2010/main" val="126952596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4640" y="254318"/>
            <a:ext cx="6847840" cy="1143000"/>
          </a:xfrm>
        </p:spPr>
        <p:txBody>
          <a:bodyPr/>
          <a:lstStyle/>
          <a:p>
            <a:r>
              <a:rPr lang="en-US" dirty="0" smtClean="0"/>
              <a:t>Technical Narrative - Milestones</a:t>
            </a:r>
            <a:endParaRPr lang="en-US" dirty="0"/>
          </a:p>
        </p:txBody>
      </p:sp>
      <p:sp>
        <p:nvSpPr>
          <p:cNvPr id="3" name="Content Placeholder 2"/>
          <p:cNvSpPr>
            <a:spLocks noGrp="1"/>
          </p:cNvSpPr>
          <p:nvPr>
            <p:ph idx="1"/>
          </p:nvPr>
        </p:nvSpPr>
        <p:spPr>
          <a:xfrm>
            <a:off x="609600" y="1509286"/>
            <a:ext cx="5100320" cy="5033754"/>
          </a:xfrm>
        </p:spPr>
        <p:txBody>
          <a:bodyPr/>
          <a:lstStyle/>
          <a:p>
            <a:r>
              <a:rPr lang="en-US" dirty="0" smtClean="0"/>
              <a:t>Milestones</a:t>
            </a:r>
            <a:r>
              <a:rPr lang="en-US" dirty="0"/>
              <a:t> </a:t>
            </a:r>
            <a:r>
              <a:rPr lang="en-US" dirty="0" smtClean="0"/>
              <a:t>or activities</a:t>
            </a:r>
          </a:p>
          <a:p>
            <a:r>
              <a:rPr lang="en-US" dirty="0" smtClean="0"/>
              <a:t>Deliverables</a:t>
            </a:r>
          </a:p>
          <a:p>
            <a:r>
              <a:rPr lang="en-US" dirty="0" smtClean="0"/>
              <a:t>Start and End Dates</a:t>
            </a:r>
          </a:p>
          <a:p>
            <a:r>
              <a:rPr lang="en-US" dirty="0" smtClean="0"/>
              <a:t>Activity-based costing</a:t>
            </a:r>
            <a:r>
              <a:rPr lang="en-US" dirty="0"/>
              <a:t> </a:t>
            </a:r>
            <a:r>
              <a:rPr lang="en-US" dirty="0" smtClean="0"/>
              <a:t>for each “area of effort”</a:t>
            </a:r>
          </a:p>
          <a:p>
            <a:pPr lvl="1"/>
            <a:r>
              <a:rPr lang="en-US" sz="2400" dirty="0" smtClean="0"/>
              <a:t>Planning</a:t>
            </a:r>
          </a:p>
          <a:p>
            <a:pPr lvl="1"/>
            <a:r>
              <a:rPr lang="en-US" sz="2400" dirty="0" smtClean="0"/>
              <a:t>Implementation</a:t>
            </a:r>
          </a:p>
          <a:p>
            <a:pPr lvl="1"/>
            <a:r>
              <a:rPr lang="en-US" sz="2400" dirty="0" smtClean="0"/>
              <a:t>Engineering and Design</a:t>
            </a:r>
          </a:p>
          <a:p>
            <a:pPr lvl="1"/>
            <a:r>
              <a:rPr lang="en-US" sz="2400" dirty="0" smtClean="0"/>
              <a:t>Data Management</a:t>
            </a:r>
          </a:p>
          <a:p>
            <a:pPr lvl="1"/>
            <a:r>
              <a:rPr lang="en-US" sz="2000" dirty="0" smtClean="0"/>
              <a:t>Etc.  </a:t>
            </a:r>
          </a:p>
          <a:p>
            <a:endParaRPr lang="en-US" dirty="0" smtClean="0"/>
          </a:p>
        </p:txBody>
      </p:sp>
      <p:sp>
        <p:nvSpPr>
          <p:cNvPr id="5" name="TextBox 4"/>
          <p:cNvSpPr txBox="1"/>
          <p:nvPr/>
        </p:nvSpPr>
        <p:spPr>
          <a:xfrm>
            <a:off x="5821680" y="2001520"/>
            <a:ext cx="2743200" cy="3785652"/>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2400" i="1" dirty="0" smtClean="0"/>
              <a:t>Milestones and how they will be measured should be described in the project description.  Milestones are also summarized in RAAMS and include cost estimates by “area of effort”</a:t>
            </a:r>
            <a:endParaRPr lang="en-US" sz="2400" i="1" dirty="0"/>
          </a:p>
        </p:txBody>
      </p:sp>
      <p:sp>
        <p:nvSpPr>
          <p:cNvPr id="7" name="Slide Number Placeholder 6"/>
          <p:cNvSpPr>
            <a:spLocks noGrp="1"/>
          </p:cNvSpPr>
          <p:nvPr>
            <p:ph type="sldNum" sz="quarter" idx="12"/>
          </p:nvPr>
        </p:nvSpPr>
        <p:spPr/>
        <p:txBody>
          <a:bodyPr/>
          <a:lstStyle/>
          <a:p>
            <a:pPr>
              <a:defRPr/>
            </a:pPr>
            <a:fld id="{23E9205B-5CEE-144D-9AC5-6B4298FD56D3}" type="slidenum">
              <a:rPr lang="en-US" smtClean="0"/>
              <a:pPr>
                <a:defRPr/>
              </a:pPr>
              <a:t>42</a:t>
            </a:fld>
            <a:endParaRPr lang="en-US" dirty="0"/>
          </a:p>
        </p:txBody>
      </p:sp>
    </p:spTree>
    <p:extLst>
      <p:ext uri="{BB962C8B-B14F-4D97-AF65-F5344CB8AC3E}">
        <p14:creationId xmlns:p14="http://schemas.microsoft.com/office/powerpoint/2010/main" val="382032895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3520" y="254318"/>
            <a:ext cx="4765040" cy="1143000"/>
          </a:xfrm>
        </p:spPr>
        <p:txBody>
          <a:bodyPr/>
          <a:lstStyle/>
          <a:p>
            <a:r>
              <a:rPr lang="en-US" dirty="0" smtClean="0"/>
              <a:t>Milestones Examples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26044867"/>
              </p:ext>
            </p:extLst>
          </p:nvPr>
        </p:nvGraphicFramePr>
        <p:xfrm>
          <a:off x="731522" y="1777998"/>
          <a:ext cx="7619997" cy="4490722"/>
        </p:xfrm>
        <a:graphic>
          <a:graphicData uri="http://schemas.openxmlformats.org/drawingml/2006/table">
            <a:tbl>
              <a:tblPr firstRow="1" firstCol="1" bandRow="1"/>
              <a:tblGrid>
                <a:gridCol w="1726173"/>
                <a:gridCol w="1388256"/>
                <a:gridCol w="1126392"/>
                <a:gridCol w="1126392"/>
                <a:gridCol w="1126392"/>
                <a:gridCol w="1126392"/>
              </a:tblGrid>
              <a:tr h="561340">
                <a:tc>
                  <a:txBody>
                    <a:bodyPr/>
                    <a:lstStyle/>
                    <a:p>
                      <a:pPr marL="0" marR="0">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Milestone/ Activity</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marL="0" marR="0" algn="ctr">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Milestone Type</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marL="0" marR="0" algn="ctr">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Start Date</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marL="0" marR="0" algn="ctr">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Completion Date</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marL="0" marR="0" algn="ctr">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Deliverable (Y/N)</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marL="0" marR="0" algn="ctr">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Anticipated Cost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r>
              <a:tr h="1122681">
                <a:tc>
                  <a:txBody>
                    <a:bodyPr/>
                    <a:lstStyle/>
                    <a:p>
                      <a:pPr marL="0" marR="0">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Design structure; produce E&amp;D plan for construction (deliverable)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Engineering and Design</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8/2/2016</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12/30/2016</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Yes</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91440" algn="r">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$20,000</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2010">
                <a:tc>
                  <a:txBody>
                    <a:bodyPr/>
                    <a:lstStyle/>
                    <a:p>
                      <a:pPr marL="0" marR="0">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Construction of structure (deliverable)</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Construction</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1/2/2017</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6/30/2017</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Yes</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91440" algn="r">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$250,000</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22681">
                <a:tc>
                  <a:txBody>
                    <a:bodyPr/>
                    <a:lstStyle/>
                    <a:p>
                      <a:pPr marL="0" marR="0">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Water Quality Monitoring; quarterly data (deliverable)</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Scientific Monitoring/ Metrics</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1/2/2017</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12/30/2022</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Yes</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91440" algn="r">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$80,000</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2010">
                <a:tc>
                  <a:txBody>
                    <a:bodyPr/>
                    <a:lstStyle/>
                    <a:p>
                      <a:pPr marL="0" marR="0">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Operations and Maintenance</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Long-term Operations and Maintenance</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7/1/2017</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6/30/2022</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No</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91440" algn="r">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$25,000</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Slide Number Placeholder 3"/>
          <p:cNvSpPr>
            <a:spLocks noGrp="1"/>
          </p:cNvSpPr>
          <p:nvPr>
            <p:ph type="sldNum" sz="quarter" idx="12"/>
          </p:nvPr>
        </p:nvSpPr>
        <p:spPr/>
        <p:txBody>
          <a:bodyPr/>
          <a:lstStyle/>
          <a:p>
            <a:pPr>
              <a:defRPr/>
            </a:pPr>
            <a:fld id="{23E9205B-5CEE-144D-9AC5-6B4298FD56D3}" type="slidenum">
              <a:rPr lang="en-US" smtClean="0"/>
              <a:pPr>
                <a:defRPr/>
              </a:pPr>
              <a:t>43</a:t>
            </a:fld>
            <a:endParaRPr lang="en-US" dirty="0"/>
          </a:p>
        </p:txBody>
      </p:sp>
    </p:spTree>
    <p:extLst>
      <p:ext uri="{BB962C8B-B14F-4D97-AF65-F5344CB8AC3E}">
        <p14:creationId xmlns:p14="http://schemas.microsoft.com/office/powerpoint/2010/main" val="307443401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5440" y="223838"/>
            <a:ext cx="2682240" cy="1143000"/>
          </a:xfrm>
        </p:spPr>
        <p:txBody>
          <a:bodyPr/>
          <a:lstStyle/>
          <a:p>
            <a:r>
              <a:rPr lang="en-US" dirty="0" smtClean="0"/>
              <a:t>Data	</a:t>
            </a:r>
            <a:endParaRPr lang="en-US" dirty="0"/>
          </a:p>
        </p:txBody>
      </p:sp>
      <p:sp>
        <p:nvSpPr>
          <p:cNvPr id="3" name="Content Placeholder 2"/>
          <p:cNvSpPr>
            <a:spLocks noGrp="1"/>
          </p:cNvSpPr>
          <p:nvPr>
            <p:ph sz="half" idx="1"/>
          </p:nvPr>
        </p:nvSpPr>
        <p:spPr/>
        <p:txBody>
          <a:bodyPr/>
          <a:lstStyle/>
          <a:p>
            <a:pPr marL="0" indent="0">
              <a:buNone/>
            </a:pPr>
            <a:endParaRPr lang="en-US" b="1" dirty="0" smtClean="0"/>
          </a:p>
          <a:p>
            <a:pPr marL="0" indent="0">
              <a:buNone/>
            </a:pPr>
            <a:r>
              <a:rPr lang="en-US" b="1" dirty="0" smtClean="0"/>
              <a:t>Observational Data Plan:</a:t>
            </a:r>
          </a:p>
          <a:p>
            <a:pPr marL="0" indent="0">
              <a:buNone/>
            </a:pPr>
            <a:r>
              <a:rPr lang="en-US" dirty="0"/>
              <a:t>D</a:t>
            </a:r>
            <a:r>
              <a:rPr lang="en-US" dirty="0" smtClean="0"/>
              <a:t>escribes </a:t>
            </a:r>
            <a:r>
              <a:rPr lang="en-US" dirty="0"/>
              <a:t>and guides the collection </a:t>
            </a:r>
            <a:r>
              <a:rPr lang="en-US" dirty="0" smtClean="0"/>
              <a:t>of any data collected, compiled or utilized as part of a project</a:t>
            </a:r>
            <a:endParaRPr lang="en-US" dirty="0"/>
          </a:p>
        </p:txBody>
      </p:sp>
      <p:sp>
        <p:nvSpPr>
          <p:cNvPr id="4" name="Content Placeholder 3"/>
          <p:cNvSpPr>
            <a:spLocks noGrp="1"/>
          </p:cNvSpPr>
          <p:nvPr>
            <p:ph sz="half" idx="2"/>
          </p:nvPr>
        </p:nvSpPr>
        <p:spPr/>
        <p:txBody>
          <a:bodyPr/>
          <a:lstStyle/>
          <a:p>
            <a:pPr marL="0" indent="0">
              <a:buNone/>
            </a:pPr>
            <a:r>
              <a:rPr lang="en-US" b="1" dirty="0" smtClean="0"/>
              <a:t>Preliminary Observational Data Management Plan:</a:t>
            </a:r>
          </a:p>
          <a:p>
            <a:pPr marL="0" indent="0">
              <a:buNone/>
            </a:pPr>
            <a:r>
              <a:rPr lang="en-US" dirty="0" smtClean="0"/>
              <a:t>Ensures observational and compiled data are managed and delivered to Council staff</a:t>
            </a:r>
            <a:endParaRPr lang="en-US" dirty="0"/>
          </a:p>
        </p:txBody>
      </p:sp>
      <p:sp>
        <p:nvSpPr>
          <p:cNvPr id="5" name="TextBox 4"/>
          <p:cNvSpPr txBox="1"/>
          <p:nvPr/>
        </p:nvSpPr>
        <p:spPr>
          <a:xfrm>
            <a:off x="385204" y="5261479"/>
            <a:ext cx="7824952" cy="1200329"/>
          </a:xfrm>
          <a:prstGeom prst="rect">
            <a:avLst/>
          </a:prstGeom>
          <a:noFill/>
        </p:spPr>
        <p:txBody>
          <a:bodyPr wrap="square" rtlCol="0">
            <a:spAutoFit/>
          </a:bodyPr>
          <a:lstStyle/>
          <a:p>
            <a:pPr algn="ctr"/>
            <a:r>
              <a:rPr lang="en-US" sz="2400" i="1" dirty="0" smtClean="0"/>
              <a:t>Interim guidance to be updated with programmatic guidance developed by the Council staff in coordination with the Council Monitoring and Assessment Workgroup (CMAWG)</a:t>
            </a:r>
            <a:endParaRPr lang="en-US" sz="2400" i="1" dirty="0"/>
          </a:p>
        </p:txBody>
      </p:sp>
      <p:sp>
        <p:nvSpPr>
          <p:cNvPr id="9" name="Slide Number Placeholder 8"/>
          <p:cNvSpPr>
            <a:spLocks noGrp="1"/>
          </p:cNvSpPr>
          <p:nvPr>
            <p:ph type="sldNum" sz="quarter" idx="12"/>
          </p:nvPr>
        </p:nvSpPr>
        <p:spPr/>
        <p:txBody>
          <a:bodyPr/>
          <a:lstStyle/>
          <a:p>
            <a:pPr>
              <a:defRPr/>
            </a:pPr>
            <a:fld id="{B1CD3F9A-BD20-D14F-9415-353F30627106}" type="slidenum">
              <a:rPr lang="en-US" smtClean="0"/>
              <a:pPr>
                <a:defRPr/>
              </a:pPr>
              <a:t>44</a:t>
            </a:fld>
            <a:endParaRPr lang="en-US" dirty="0"/>
          </a:p>
        </p:txBody>
      </p:sp>
    </p:spTree>
    <p:extLst>
      <p:ext uri="{BB962C8B-B14F-4D97-AF65-F5344CB8AC3E}">
        <p14:creationId xmlns:p14="http://schemas.microsoft.com/office/powerpoint/2010/main" val="274845227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2080" y="203518"/>
            <a:ext cx="8229600" cy="1143000"/>
          </a:xfrm>
        </p:spPr>
        <p:txBody>
          <a:bodyPr/>
          <a:lstStyle/>
          <a:p>
            <a:r>
              <a:rPr lang="en-US" dirty="0" smtClean="0"/>
              <a:t>Additional Technical Information</a:t>
            </a:r>
            <a:endParaRPr lang="en-US" dirty="0"/>
          </a:p>
        </p:txBody>
      </p:sp>
      <p:sp>
        <p:nvSpPr>
          <p:cNvPr id="5" name="Content Placeholder 4"/>
          <p:cNvSpPr>
            <a:spLocks noGrp="1"/>
          </p:cNvSpPr>
          <p:nvPr>
            <p:ph idx="1"/>
          </p:nvPr>
        </p:nvSpPr>
        <p:spPr/>
        <p:txBody>
          <a:bodyPr/>
          <a:lstStyle/>
          <a:p>
            <a:r>
              <a:rPr lang="en-US" dirty="0" smtClean="0"/>
              <a:t>References</a:t>
            </a:r>
          </a:p>
          <a:p>
            <a:r>
              <a:rPr lang="en-US" dirty="0" smtClean="0"/>
              <a:t>Location Data</a:t>
            </a:r>
          </a:p>
          <a:p>
            <a:pPr lvl="1"/>
            <a:r>
              <a:rPr lang="en-US" dirty="0" smtClean="0"/>
              <a:t>State</a:t>
            </a:r>
          </a:p>
          <a:p>
            <a:pPr lvl="1"/>
            <a:r>
              <a:rPr lang="en-US" dirty="0" smtClean="0"/>
              <a:t>Congressional Districts</a:t>
            </a:r>
          </a:p>
          <a:p>
            <a:pPr lvl="1"/>
            <a:r>
              <a:rPr lang="en-US" dirty="0" smtClean="0"/>
              <a:t>Description </a:t>
            </a:r>
          </a:p>
          <a:p>
            <a:pPr lvl="2"/>
            <a:r>
              <a:rPr lang="en-US" dirty="0" smtClean="0"/>
              <a:t>Counties if applicable</a:t>
            </a:r>
          </a:p>
          <a:p>
            <a:pPr lvl="2"/>
            <a:r>
              <a:rPr lang="en-US" dirty="0" smtClean="0"/>
              <a:t>“Gulf-wide”</a:t>
            </a:r>
          </a:p>
          <a:p>
            <a:r>
              <a:rPr lang="en-US" dirty="0" smtClean="0"/>
              <a:t>Maps</a:t>
            </a:r>
          </a:p>
          <a:p>
            <a:r>
              <a:rPr lang="en-US" dirty="0" smtClean="0"/>
              <a:t>GIS Shapefiles </a:t>
            </a:r>
            <a:r>
              <a:rPr lang="en-US" sz="2800" dirty="0" smtClean="0"/>
              <a:t>(if not already provided to Council)</a:t>
            </a:r>
            <a:endParaRPr lang="en-US" dirty="0" smtClean="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45</a:t>
            </a:fld>
            <a:endParaRPr lang="en-US" dirty="0"/>
          </a:p>
        </p:txBody>
      </p:sp>
    </p:spTree>
    <p:extLst>
      <p:ext uri="{BB962C8B-B14F-4D97-AF65-F5344CB8AC3E}">
        <p14:creationId xmlns:p14="http://schemas.microsoft.com/office/powerpoint/2010/main" val="71077324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0786" y="243107"/>
            <a:ext cx="6721366" cy="1143000"/>
          </a:xfrm>
        </p:spPr>
        <p:txBody>
          <a:bodyPr/>
          <a:lstStyle/>
          <a:p>
            <a:r>
              <a:rPr lang="en-US" dirty="0" smtClean="0"/>
              <a:t>Environmental Compliance</a:t>
            </a:r>
            <a:endParaRPr lang="en-US" dirty="0"/>
          </a:p>
        </p:txBody>
      </p:sp>
      <p:sp>
        <p:nvSpPr>
          <p:cNvPr id="4" name="Content Placeholder 3"/>
          <p:cNvSpPr>
            <a:spLocks noGrp="1"/>
          </p:cNvSpPr>
          <p:nvPr>
            <p:ph idx="1"/>
          </p:nvPr>
        </p:nvSpPr>
        <p:spPr>
          <a:xfrm>
            <a:off x="457200" y="1600200"/>
            <a:ext cx="8434552" cy="4525963"/>
          </a:xfrm>
        </p:spPr>
        <p:txBody>
          <a:bodyPr/>
          <a:lstStyle/>
          <a:p>
            <a:pPr marL="0" indent="0">
              <a:buNone/>
            </a:pPr>
            <a:r>
              <a:rPr lang="en-US" dirty="0" smtClean="0"/>
              <a:t>Compliance with some requirements has already been documented for FPL projects</a:t>
            </a:r>
          </a:p>
          <a:p>
            <a:r>
              <a:rPr lang="en-US" sz="2800" dirty="0"/>
              <a:t>National Environmental Policy </a:t>
            </a:r>
            <a:r>
              <a:rPr lang="en-US" sz="2800" dirty="0" smtClean="0"/>
              <a:t>Act</a:t>
            </a:r>
          </a:p>
          <a:p>
            <a:r>
              <a:rPr lang="en-US" sz="2800" dirty="0" smtClean="0"/>
              <a:t>Endangered </a:t>
            </a:r>
            <a:r>
              <a:rPr lang="en-US" sz="2800" dirty="0"/>
              <a:t>Species </a:t>
            </a:r>
            <a:r>
              <a:rPr lang="en-US" sz="2800" dirty="0" smtClean="0"/>
              <a:t>Act </a:t>
            </a:r>
          </a:p>
          <a:p>
            <a:r>
              <a:rPr lang="en-US" sz="2800" dirty="0" smtClean="0"/>
              <a:t>National </a:t>
            </a:r>
            <a:r>
              <a:rPr lang="en-US" sz="2800" dirty="0"/>
              <a:t>Historic Preservation </a:t>
            </a:r>
            <a:r>
              <a:rPr lang="en-US" sz="2800" dirty="0" smtClean="0"/>
              <a:t>Act </a:t>
            </a:r>
          </a:p>
          <a:p>
            <a:r>
              <a:rPr lang="en-US" sz="2800" dirty="0" smtClean="0"/>
              <a:t>Magnuson-Stevens </a:t>
            </a:r>
            <a:r>
              <a:rPr lang="en-US" sz="2800" dirty="0"/>
              <a:t>Fishery Conservation and Management Act </a:t>
            </a:r>
            <a:endParaRPr lang="en-US" sz="2800" dirty="0" smtClean="0"/>
          </a:p>
          <a:p>
            <a:r>
              <a:rPr lang="en-US" sz="2800" dirty="0" smtClean="0"/>
              <a:t>Fish </a:t>
            </a:r>
            <a:r>
              <a:rPr lang="en-US" sz="2800" dirty="0"/>
              <a:t>and Wildlife Coordination </a:t>
            </a:r>
            <a:r>
              <a:rPr lang="en-US" sz="2800" dirty="0" smtClean="0"/>
              <a:t>Act </a:t>
            </a:r>
            <a:endParaRPr lang="en-US" sz="2800" dirty="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46</a:t>
            </a:fld>
            <a:endParaRPr lang="en-US" dirty="0"/>
          </a:p>
        </p:txBody>
      </p:sp>
    </p:spTree>
    <p:extLst>
      <p:ext uri="{BB962C8B-B14F-4D97-AF65-F5344CB8AC3E}">
        <p14:creationId xmlns:p14="http://schemas.microsoft.com/office/powerpoint/2010/main" val="315179036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3848" y="211577"/>
            <a:ext cx="6101255" cy="1143000"/>
          </a:xfrm>
        </p:spPr>
        <p:txBody>
          <a:bodyPr/>
          <a:lstStyle/>
          <a:p>
            <a:r>
              <a:rPr lang="en-US" dirty="0" smtClean="0"/>
              <a:t>Environmental Compliance</a:t>
            </a:r>
            <a:endParaRPr lang="en-US" dirty="0"/>
          </a:p>
        </p:txBody>
      </p:sp>
      <p:sp>
        <p:nvSpPr>
          <p:cNvPr id="3" name="Content Placeholder 2"/>
          <p:cNvSpPr>
            <a:spLocks noGrp="1"/>
          </p:cNvSpPr>
          <p:nvPr>
            <p:ph idx="1"/>
          </p:nvPr>
        </p:nvSpPr>
        <p:spPr>
          <a:xfrm>
            <a:off x="388882" y="1621221"/>
            <a:ext cx="8571186" cy="4525963"/>
          </a:xfrm>
        </p:spPr>
        <p:txBody>
          <a:bodyPr/>
          <a:lstStyle/>
          <a:p>
            <a:pPr marL="0" indent="0">
              <a:buNone/>
            </a:pPr>
            <a:r>
              <a:rPr lang="en-US" dirty="0"/>
              <a:t>Prior to awarding a grant or </a:t>
            </a:r>
            <a:r>
              <a:rPr lang="en-US" dirty="0" smtClean="0"/>
              <a:t>IAA under </a:t>
            </a:r>
            <a:r>
              <a:rPr lang="en-US" dirty="0"/>
              <a:t>the Council-Selected Restoration Component, the Council must comply </a:t>
            </a:r>
            <a:r>
              <a:rPr lang="en-US" dirty="0" smtClean="0"/>
              <a:t>with:</a:t>
            </a:r>
          </a:p>
          <a:p>
            <a:r>
              <a:rPr lang="en-US" sz="2800" dirty="0" smtClean="0"/>
              <a:t>Coastal </a:t>
            </a:r>
            <a:r>
              <a:rPr lang="en-US" sz="2800" dirty="0"/>
              <a:t>Zone Management </a:t>
            </a:r>
            <a:r>
              <a:rPr lang="en-US" sz="2800" dirty="0" smtClean="0"/>
              <a:t>Act </a:t>
            </a:r>
          </a:p>
          <a:p>
            <a:r>
              <a:rPr lang="en-US" sz="2800" dirty="0" smtClean="0"/>
              <a:t>Coastal </a:t>
            </a:r>
            <a:r>
              <a:rPr lang="en-US" sz="2800" dirty="0"/>
              <a:t>Barrier Resources </a:t>
            </a:r>
            <a:r>
              <a:rPr lang="en-US" sz="2800" dirty="0" smtClean="0"/>
              <a:t>Act</a:t>
            </a:r>
          </a:p>
          <a:p>
            <a:r>
              <a:rPr lang="en-US" sz="2800" dirty="0" smtClean="0"/>
              <a:t>Farmland </a:t>
            </a:r>
            <a:r>
              <a:rPr lang="en-US" sz="2800" dirty="0"/>
              <a:t>Protection Policy </a:t>
            </a:r>
            <a:r>
              <a:rPr lang="en-US" sz="2800" dirty="0" smtClean="0"/>
              <a:t>Act</a:t>
            </a:r>
          </a:p>
          <a:p>
            <a:pPr marL="0" indent="0">
              <a:buNone/>
            </a:pPr>
            <a:r>
              <a:rPr lang="en-US" dirty="0" smtClean="0"/>
              <a:t>The Council will </a:t>
            </a:r>
            <a:r>
              <a:rPr lang="en-US" dirty="0"/>
              <a:t>work with the sponsors of each FPL </a:t>
            </a:r>
            <a:r>
              <a:rPr lang="en-US" dirty="0" smtClean="0"/>
              <a:t>activity </a:t>
            </a:r>
            <a:r>
              <a:rPr lang="en-US" dirty="0"/>
              <a:t>to address these laws, as </a:t>
            </a:r>
            <a:r>
              <a:rPr lang="en-US" dirty="0" smtClean="0"/>
              <a:t>applicable</a:t>
            </a:r>
            <a:endParaRPr lang="en-US" dirty="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47</a:t>
            </a:fld>
            <a:endParaRPr lang="en-US" dirty="0"/>
          </a:p>
        </p:txBody>
      </p:sp>
    </p:spTree>
    <p:extLst>
      <p:ext uri="{BB962C8B-B14F-4D97-AF65-F5344CB8AC3E}">
        <p14:creationId xmlns:p14="http://schemas.microsoft.com/office/powerpoint/2010/main" val="100749023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9765" y="201066"/>
            <a:ext cx="6364014" cy="1143000"/>
          </a:xfrm>
        </p:spPr>
        <p:txBody>
          <a:bodyPr/>
          <a:lstStyle/>
          <a:p>
            <a:r>
              <a:rPr lang="en-US" dirty="0" smtClean="0"/>
              <a:t>Environmental Compliance</a:t>
            </a:r>
            <a:endParaRPr lang="en-US" dirty="0"/>
          </a:p>
        </p:txBody>
      </p:sp>
      <p:sp>
        <p:nvSpPr>
          <p:cNvPr id="3" name="Content Placeholder 2"/>
          <p:cNvSpPr>
            <a:spLocks noGrp="1"/>
          </p:cNvSpPr>
          <p:nvPr>
            <p:ph idx="1"/>
          </p:nvPr>
        </p:nvSpPr>
        <p:spPr/>
        <p:txBody>
          <a:bodyPr/>
          <a:lstStyle/>
          <a:p>
            <a:r>
              <a:rPr lang="en-US" dirty="0" smtClean="0"/>
              <a:t>FPL Environmental Compliance Checklist</a:t>
            </a:r>
          </a:p>
          <a:p>
            <a:r>
              <a:rPr lang="en-US" dirty="0" smtClean="0"/>
              <a:t>Pre-award </a:t>
            </a:r>
          </a:p>
          <a:p>
            <a:endParaRPr lang="en-US" dirty="0" smtClean="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116546462"/>
              </p:ext>
            </p:extLst>
          </p:nvPr>
        </p:nvGraphicFramePr>
        <p:xfrm>
          <a:off x="378373" y="3029976"/>
          <a:ext cx="8172942" cy="2719184"/>
        </p:xfrm>
        <a:graphic>
          <a:graphicData uri="http://schemas.openxmlformats.org/drawingml/2006/table">
            <a:tbl>
              <a:tblPr firstRow="1" firstCol="1" bandRow="1">
                <a:tableStyleId>{5C22544A-7EE6-4342-B048-85BDC9FD1C3A}</a:tableStyleId>
              </a:tblPr>
              <a:tblGrid>
                <a:gridCol w="2527714"/>
                <a:gridCol w="2758989"/>
                <a:gridCol w="2886239"/>
              </a:tblGrid>
              <a:tr h="906395">
                <a:tc>
                  <a:txBody>
                    <a:bodyPr/>
                    <a:lstStyle/>
                    <a:p>
                      <a:pPr marL="217170" marR="0">
                        <a:spcBef>
                          <a:spcPts val="0"/>
                        </a:spcBef>
                        <a:spcAft>
                          <a:spcPts val="0"/>
                        </a:spcAft>
                      </a:pPr>
                      <a:r>
                        <a:rPr lang="en-US" sz="1800" dirty="0">
                          <a:solidFill>
                            <a:srgbClr val="FFFF99"/>
                          </a:solidFill>
                          <a:effectLst/>
                        </a:rPr>
                        <a:t>Environmental Requirement</a:t>
                      </a:r>
                      <a:endParaRPr lang="en-US" sz="2800" dirty="0">
                        <a:solidFill>
                          <a:srgbClr val="FFFF99"/>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217170" marR="0">
                        <a:spcBef>
                          <a:spcPts val="0"/>
                        </a:spcBef>
                        <a:spcAft>
                          <a:spcPts val="0"/>
                        </a:spcAft>
                      </a:pPr>
                      <a:r>
                        <a:rPr lang="en-US" sz="1800" dirty="0">
                          <a:solidFill>
                            <a:srgbClr val="FFFF99"/>
                          </a:solidFill>
                          <a:effectLst/>
                        </a:rPr>
                        <a:t>Has the Requirement Been Addressed?</a:t>
                      </a:r>
                      <a:endParaRPr lang="en-US" sz="2800" dirty="0">
                        <a:solidFill>
                          <a:srgbClr val="FFFF99"/>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a:spcBef>
                          <a:spcPts val="0"/>
                        </a:spcBef>
                        <a:spcAft>
                          <a:spcPts val="0"/>
                        </a:spcAft>
                      </a:pPr>
                      <a:r>
                        <a:rPr lang="en-US" sz="1800" dirty="0">
                          <a:solidFill>
                            <a:srgbClr val="FFFF99"/>
                          </a:solidFill>
                          <a:effectLst/>
                        </a:rPr>
                        <a:t>Compliance Notes (e.g., status of application, permit number, etc.)</a:t>
                      </a:r>
                      <a:endParaRPr lang="en-US" sz="2800" dirty="0">
                        <a:solidFill>
                          <a:srgbClr val="FFFF99"/>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604263">
                <a:tc>
                  <a:txBody>
                    <a:bodyPr/>
                    <a:lstStyle/>
                    <a:p>
                      <a:pPr marL="217170" marR="0">
                        <a:spcBef>
                          <a:spcPts val="0"/>
                        </a:spcBef>
                        <a:spcAft>
                          <a:spcPts val="0"/>
                        </a:spcAft>
                      </a:pPr>
                      <a:r>
                        <a:rPr lang="en-US" sz="1800" dirty="0">
                          <a:effectLst/>
                        </a:rPr>
                        <a:t>Coastal Zone Management Act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217170" marR="0" algn="ctr">
                        <a:spcBef>
                          <a:spcPts val="0"/>
                        </a:spcBef>
                        <a:spcAft>
                          <a:spcPts val="0"/>
                        </a:spcAft>
                      </a:pPr>
                      <a:r>
                        <a:rPr lang="en-US" sz="1800" dirty="0" smtClean="0">
                          <a:effectLst/>
                        </a:rPr>
                        <a:t>___ </a:t>
                      </a:r>
                      <a:r>
                        <a:rPr lang="en-US" sz="1800" dirty="0">
                          <a:effectLst/>
                        </a:rPr>
                        <a:t>Yes  ___ No ___ N/A</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algn="ctr">
                        <a:spcBef>
                          <a:spcPts val="0"/>
                        </a:spcBef>
                        <a:spcAft>
                          <a:spcPts val="0"/>
                        </a:spcAft>
                      </a:pPr>
                      <a:r>
                        <a:rPr lang="en-US" sz="1800" dirty="0">
                          <a:effectLst/>
                        </a:rPr>
                        <a:t>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604263">
                <a:tc>
                  <a:txBody>
                    <a:bodyPr/>
                    <a:lstStyle/>
                    <a:p>
                      <a:pPr marL="217170" marR="0">
                        <a:spcBef>
                          <a:spcPts val="0"/>
                        </a:spcBef>
                        <a:spcAft>
                          <a:spcPts val="0"/>
                        </a:spcAft>
                      </a:pPr>
                      <a:r>
                        <a:rPr lang="en-US" sz="1800" dirty="0">
                          <a:effectLst/>
                        </a:rPr>
                        <a:t>Coastal Barrier Resources Act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217170" marR="0" algn="ctr">
                        <a:spcBef>
                          <a:spcPts val="0"/>
                        </a:spcBef>
                        <a:spcAft>
                          <a:spcPts val="0"/>
                        </a:spcAft>
                      </a:pPr>
                      <a:r>
                        <a:rPr lang="en-US" sz="1800" dirty="0">
                          <a:effectLst/>
                        </a:rPr>
                        <a:t>___ Yes  ___ No ___ N/A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algn="ctr">
                        <a:spcBef>
                          <a:spcPts val="0"/>
                        </a:spcBef>
                        <a:spcAft>
                          <a:spcPts val="0"/>
                        </a:spcAft>
                      </a:pPr>
                      <a:r>
                        <a:rPr lang="en-US" sz="1800" dirty="0">
                          <a:effectLst/>
                        </a:rPr>
                        <a:t>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604263">
                <a:tc>
                  <a:txBody>
                    <a:bodyPr/>
                    <a:lstStyle/>
                    <a:p>
                      <a:pPr marL="217170" marR="0">
                        <a:spcBef>
                          <a:spcPts val="0"/>
                        </a:spcBef>
                        <a:spcAft>
                          <a:spcPts val="0"/>
                        </a:spcAft>
                      </a:pPr>
                      <a:r>
                        <a:rPr lang="en-US" sz="1800" dirty="0">
                          <a:effectLst/>
                        </a:rPr>
                        <a:t>Farmland Protection Policy Act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217170" marR="0" algn="ctr">
                        <a:spcBef>
                          <a:spcPts val="0"/>
                        </a:spcBef>
                        <a:spcAft>
                          <a:spcPts val="0"/>
                        </a:spcAft>
                      </a:pPr>
                      <a:r>
                        <a:rPr lang="en-US" sz="1800" dirty="0">
                          <a:effectLst/>
                        </a:rPr>
                        <a:t>___ Yes  ___ No ___ N/A</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algn="ctr">
                        <a:spcBef>
                          <a:spcPts val="0"/>
                        </a:spcBef>
                        <a:spcAft>
                          <a:spcPts val="0"/>
                        </a:spcAft>
                      </a:pPr>
                      <a:r>
                        <a:rPr lang="en-US" sz="1800" dirty="0">
                          <a:effectLst/>
                        </a:rPr>
                        <a:t>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7" name="Slide Number Placeholder 6"/>
          <p:cNvSpPr>
            <a:spLocks noGrp="1"/>
          </p:cNvSpPr>
          <p:nvPr>
            <p:ph type="sldNum" sz="quarter" idx="12"/>
          </p:nvPr>
        </p:nvSpPr>
        <p:spPr/>
        <p:txBody>
          <a:bodyPr/>
          <a:lstStyle/>
          <a:p>
            <a:pPr>
              <a:defRPr/>
            </a:pPr>
            <a:fld id="{23E9205B-5CEE-144D-9AC5-6B4298FD56D3}" type="slidenum">
              <a:rPr lang="en-US" smtClean="0"/>
              <a:pPr>
                <a:defRPr/>
              </a:pPr>
              <a:t>48</a:t>
            </a:fld>
            <a:endParaRPr lang="en-US" dirty="0"/>
          </a:p>
        </p:txBody>
      </p:sp>
    </p:spTree>
    <p:extLst>
      <p:ext uri="{BB962C8B-B14F-4D97-AF65-F5344CB8AC3E}">
        <p14:creationId xmlns:p14="http://schemas.microsoft.com/office/powerpoint/2010/main" val="133854157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32131"/>
          </a:xfrm>
        </p:spPr>
        <p:txBody>
          <a:bodyPr/>
          <a:lstStyle/>
          <a:p>
            <a:r>
              <a:rPr lang="en-US" sz="3000" dirty="0"/>
              <a:t>Post award, applicants must comply with all other applicable federal environmental </a:t>
            </a:r>
            <a:r>
              <a:rPr lang="en-US" sz="3000" dirty="0" smtClean="0"/>
              <a:t>laws</a:t>
            </a:r>
          </a:p>
          <a:p>
            <a:r>
              <a:rPr lang="en-US" sz="3000" dirty="0" smtClean="0"/>
              <a:t>Compliance required </a:t>
            </a:r>
            <a:r>
              <a:rPr lang="en-US" sz="3000" dirty="0"/>
              <a:t>before implementation funds are fully </a:t>
            </a:r>
            <a:r>
              <a:rPr lang="en-US" sz="3000" dirty="0" smtClean="0"/>
              <a:t>disbursed </a:t>
            </a:r>
          </a:p>
          <a:p>
            <a:pPr lvl="1"/>
            <a:r>
              <a:rPr lang="en-US" sz="2600" dirty="0" smtClean="0"/>
              <a:t>Special Award Conditions</a:t>
            </a:r>
          </a:p>
          <a:p>
            <a:r>
              <a:rPr lang="en-US" sz="3000" dirty="0" smtClean="0"/>
              <a:t>Awardees responsible </a:t>
            </a:r>
            <a:r>
              <a:rPr lang="en-US" sz="3000" dirty="0"/>
              <a:t>for </a:t>
            </a:r>
            <a:endParaRPr lang="en-US" sz="3000" dirty="0" smtClean="0"/>
          </a:p>
          <a:p>
            <a:pPr lvl="1"/>
            <a:r>
              <a:rPr lang="en-US" dirty="0" smtClean="0"/>
              <a:t>identifying </a:t>
            </a:r>
            <a:r>
              <a:rPr lang="en-US" dirty="0"/>
              <a:t>and addressing all applicable federal environmental requirements, and </a:t>
            </a:r>
            <a:r>
              <a:rPr lang="en-US" dirty="0" smtClean="0"/>
              <a:t> </a:t>
            </a:r>
          </a:p>
          <a:p>
            <a:pPr lvl="1"/>
            <a:r>
              <a:rPr lang="en-US" dirty="0" smtClean="0"/>
              <a:t>providing </a:t>
            </a:r>
            <a:r>
              <a:rPr lang="en-US" dirty="0"/>
              <a:t>the Council with documentation verifying compliance with such requirements.  </a:t>
            </a:r>
          </a:p>
        </p:txBody>
      </p:sp>
      <p:sp>
        <p:nvSpPr>
          <p:cNvPr id="4" name="Title 1"/>
          <p:cNvSpPr>
            <a:spLocks noGrp="1"/>
          </p:cNvSpPr>
          <p:nvPr>
            <p:ph type="title"/>
          </p:nvPr>
        </p:nvSpPr>
        <p:spPr>
          <a:xfrm>
            <a:off x="1594945" y="180045"/>
            <a:ext cx="5954110" cy="1143000"/>
          </a:xfrm>
        </p:spPr>
        <p:txBody>
          <a:bodyPr/>
          <a:lstStyle/>
          <a:p>
            <a:r>
              <a:rPr lang="en-US" dirty="0" smtClean="0"/>
              <a:t>Environmental Compliance</a:t>
            </a:r>
            <a:endParaRPr lang="en-US" dirty="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49</a:t>
            </a:fld>
            <a:endParaRPr lang="en-US" dirty="0"/>
          </a:p>
        </p:txBody>
      </p:sp>
    </p:spTree>
    <p:extLst>
      <p:ext uri="{BB962C8B-B14F-4D97-AF65-F5344CB8AC3E}">
        <p14:creationId xmlns:p14="http://schemas.microsoft.com/office/powerpoint/2010/main" val="27536272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4988" y="273844"/>
            <a:ext cx="5624111" cy="1143000"/>
          </a:xfrm>
        </p:spPr>
        <p:txBody>
          <a:bodyPr/>
          <a:lstStyle/>
          <a:p>
            <a:r>
              <a:rPr lang="en-US" dirty="0" smtClean="0"/>
              <a:t>Table of Contents </a:t>
            </a:r>
            <a:r>
              <a:rPr lang="en-US" sz="2400" dirty="0">
                <a:solidFill>
                  <a:prstClr val="white"/>
                </a:solidFill>
              </a:rPr>
              <a:t>(page </a:t>
            </a:r>
            <a:r>
              <a:rPr lang="en-US" sz="2400" dirty="0" smtClean="0">
                <a:solidFill>
                  <a:prstClr val="white"/>
                </a:solidFill>
              </a:rPr>
              <a:t>4 </a:t>
            </a:r>
            <a:r>
              <a:rPr lang="en-US" sz="2400" dirty="0">
                <a:solidFill>
                  <a:prstClr val="white"/>
                </a:solidFill>
              </a:rPr>
              <a:t>of 4)</a:t>
            </a:r>
            <a:endParaRPr lang="en-US" dirty="0"/>
          </a:p>
        </p:txBody>
      </p:sp>
      <p:sp>
        <p:nvSpPr>
          <p:cNvPr id="3" name="Content Placeholder 2"/>
          <p:cNvSpPr>
            <a:spLocks noGrp="1"/>
          </p:cNvSpPr>
          <p:nvPr>
            <p:ph idx="1"/>
          </p:nvPr>
        </p:nvSpPr>
        <p:spPr/>
        <p:txBody>
          <a:bodyPr/>
          <a:lstStyle/>
          <a:p>
            <a:r>
              <a:rPr lang="en-US" sz="2400" dirty="0" smtClean="0">
                <a:hlinkClick r:id="rId2" action="ppaction://hlinksldjump"/>
              </a:rPr>
              <a:t>Indirect </a:t>
            </a:r>
            <a:r>
              <a:rPr lang="en-US" sz="2400" dirty="0" smtClean="0">
                <a:hlinkClick r:id="rId2" action="ppaction://hlinksldjump"/>
              </a:rPr>
              <a:t>Costs</a:t>
            </a:r>
            <a:r>
              <a:rPr lang="en-US" sz="2400" dirty="0" smtClean="0"/>
              <a:t> ……………………………………………………………….… 79</a:t>
            </a:r>
            <a:endParaRPr lang="en-US" sz="2400" dirty="0" smtClean="0"/>
          </a:p>
          <a:p>
            <a:r>
              <a:rPr lang="en-US" sz="2400" dirty="0" smtClean="0">
                <a:hlinkClick r:id="rId3" action="ppaction://hlinksldjump"/>
              </a:rPr>
              <a:t>Program </a:t>
            </a:r>
            <a:r>
              <a:rPr lang="en-US" sz="2400" dirty="0" smtClean="0">
                <a:hlinkClick r:id="rId3" action="ppaction://hlinksldjump"/>
              </a:rPr>
              <a:t>Income</a:t>
            </a:r>
            <a:r>
              <a:rPr lang="en-US" sz="2400" dirty="0" smtClean="0"/>
              <a:t> …………………………………………………………….. 82</a:t>
            </a:r>
            <a:endParaRPr lang="en-US" sz="2400" dirty="0" smtClean="0"/>
          </a:p>
          <a:p>
            <a:r>
              <a:rPr lang="en-US" sz="2400" dirty="0" smtClean="0">
                <a:hlinkClick r:id="rId4" action="ppaction://hlinksldjump"/>
              </a:rPr>
              <a:t>Pre-award </a:t>
            </a:r>
            <a:r>
              <a:rPr lang="en-US" sz="2400" dirty="0" smtClean="0">
                <a:hlinkClick r:id="rId4" action="ppaction://hlinksldjump"/>
              </a:rPr>
              <a:t>Costs</a:t>
            </a:r>
            <a:r>
              <a:rPr lang="en-US" sz="2400" dirty="0" smtClean="0"/>
              <a:t> ……………………………………………………………… 84</a:t>
            </a:r>
            <a:endParaRPr lang="en-US" sz="2400" dirty="0" smtClean="0"/>
          </a:p>
          <a:p>
            <a:r>
              <a:rPr lang="en-US" sz="2400" dirty="0" smtClean="0">
                <a:hlinkClick r:id="rId5" action="ppaction://hlinksldjump"/>
              </a:rPr>
              <a:t>Co-Funding</a:t>
            </a:r>
            <a:r>
              <a:rPr lang="en-US" sz="2400" dirty="0" smtClean="0"/>
              <a:t> (Leveraging</a:t>
            </a:r>
            <a:r>
              <a:rPr lang="en-US" sz="2400" dirty="0" smtClean="0"/>
              <a:t>) …………………………………………………. 86</a:t>
            </a:r>
            <a:endParaRPr lang="en-US" sz="2400" dirty="0" smtClean="0"/>
          </a:p>
          <a:p>
            <a:r>
              <a:rPr lang="en-US" sz="2400" dirty="0" smtClean="0">
                <a:hlinkClick r:id="rId6" action="ppaction://hlinksldjump"/>
              </a:rPr>
              <a:t>Cash </a:t>
            </a:r>
            <a:r>
              <a:rPr lang="en-US" sz="2400" dirty="0" smtClean="0">
                <a:hlinkClick r:id="rId6" action="ppaction://hlinksldjump"/>
              </a:rPr>
              <a:t>Forecasting</a:t>
            </a:r>
            <a:r>
              <a:rPr lang="en-US" sz="2400" dirty="0" smtClean="0"/>
              <a:t> …………………………………………………………….. 87</a:t>
            </a:r>
            <a:endParaRPr lang="en-US" sz="2400" dirty="0" smtClean="0"/>
          </a:p>
          <a:p>
            <a:r>
              <a:rPr lang="en-US" sz="2400" dirty="0" smtClean="0">
                <a:hlinkClick r:id="rId7" action="ppaction://hlinksldjump"/>
              </a:rPr>
              <a:t>Recipient Guidance Manual Part </a:t>
            </a:r>
            <a:r>
              <a:rPr lang="en-US" sz="2400" dirty="0" smtClean="0">
                <a:hlinkClick r:id="rId7" action="ppaction://hlinksldjump"/>
              </a:rPr>
              <a:t>IV</a:t>
            </a:r>
            <a:r>
              <a:rPr lang="en-US" sz="2400" dirty="0" smtClean="0"/>
              <a:t> ………………………………... 88</a:t>
            </a:r>
            <a:endParaRPr lang="en-US" sz="2400" dirty="0" smtClean="0"/>
          </a:p>
          <a:p>
            <a:r>
              <a:rPr lang="en-US" sz="2400" dirty="0" smtClean="0">
                <a:hlinkClick r:id="rId8" action="ppaction://hlinksldjump"/>
              </a:rPr>
              <a:t>Recipient Guidance Manual </a:t>
            </a:r>
            <a:r>
              <a:rPr lang="en-US" sz="2400" dirty="0" smtClean="0">
                <a:hlinkClick r:id="rId8" action="ppaction://hlinksldjump"/>
              </a:rPr>
              <a:t>Appendices</a:t>
            </a:r>
            <a:r>
              <a:rPr lang="en-US" sz="2400" dirty="0" smtClean="0"/>
              <a:t> …………………...…… 89</a:t>
            </a:r>
            <a:endParaRPr lang="en-US" sz="2400" dirty="0" smtClean="0"/>
          </a:p>
          <a:p>
            <a:r>
              <a:rPr lang="en-US" sz="2400" dirty="0" smtClean="0">
                <a:hlinkClick r:id="rId9" action="ppaction://hlinksldjump"/>
              </a:rPr>
              <a:t>Next Steps and </a:t>
            </a:r>
            <a:r>
              <a:rPr lang="en-US" sz="2400" dirty="0" smtClean="0">
                <a:hlinkClick r:id="rId9" action="ppaction://hlinksldjump"/>
              </a:rPr>
              <a:t>Resources</a:t>
            </a:r>
            <a:r>
              <a:rPr lang="en-US" sz="2400" dirty="0" smtClean="0"/>
              <a:t> ………………………………………………. 90</a:t>
            </a:r>
            <a:endParaRPr lang="en-US" sz="2400" dirty="0" smtClean="0"/>
          </a:p>
          <a:p>
            <a:endParaRPr lang="en-US" sz="2400" dirty="0" smtClean="0"/>
          </a:p>
          <a:p>
            <a:pPr marL="0" indent="0">
              <a:buNone/>
            </a:pPr>
            <a:r>
              <a:rPr lang="en-US" sz="2400" dirty="0" smtClean="0"/>
              <a:t>For more information contact: </a:t>
            </a:r>
            <a:r>
              <a:rPr lang="en-US" sz="2400" dirty="0" smtClean="0">
                <a:hlinkClick r:id="rId10"/>
              </a:rPr>
              <a:t>kristin.smith@restorethegulf.gov</a:t>
            </a:r>
            <a:endParaRPr lang="en-US" sz="2400" dirty="0" smtClean="0"/>
          </a:p>
          <a:p>
            <a:endParaRPr lang="en-US" sz="2400" dirty="0"/>
          </a:p>
          <a:p>
            <a:pPr lvl="1"/>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23E9205B-5CEE-144D-9AC5-6B4298FD56D3}" type="slidenum">
              <a:rPr lang="en-US" smtClean="0"/>
              <a:pPr>
                <a:defRPr/>
              </a:pPr>
              <a:t>5</a:t>
            </a:fld>
            <a:endParaRPr lang="en-US" dirty="0"/>
          </a:p>
        </p:txBody>
      </p:sp>
    </p:spTree>
    <p:extLst>
      <p:ext uri="{BB962C8B-B14F-4D97-AF65-F5344CB8AC3E}">
        <p14:creationId xmlns:p14="http://schemas.microsoft.com/office/powerpoint/2010/main" val="351782126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4359" y="232597"/>
            <a:ext cx="6143297" cy="1143000"/>
          </a:xfrm>
        </p:spPr>
        <p:txBody>
          <a:bodyPr/>
          <a:lstStyle/>
          <a:p>
            <a:r>
              <a:rPr lang="en-US" dirty="0" smtClean="0"/>
              <a:t>Environmental Compliance</a:t>
            </a:r>
            <a:endParaRPr lang="en-US" dirty="0"/>
          </a:p>
        </p:txBody>
      </p:sp>
      <p:sp>
        <p:nvSpPr>
          <p:cNvPr id="3" name="Content Placeholder 2"/>
          <p:cNvSpPr>
            <a:spLocks noGrp="1"/>
          </p:cNvSpPr>
          <p:nvPr>
            <p:ph idx="1"/>
          </p:nvPr>
        </p:nvSpPr>
        <p:spPr>
          <a:xfrm>
            <a:off x="294290" y="1568669"/>
            <a:ext cx="8229600" cy="4525963"/>
          </a:xfrm>
        </p:spPr>
        <p:txBody>
          <a:bodyPr/>
          <a:lstStyle/>
          <a:p>
            <a:r>
              <a:rPr lang="en-US" sz="2800" dirty="0"/>
              <a:t>FPL Environmental Compliance Checklist</a:t>
            </a:r>
          </a:p>
          <a:p>
            <a:r>
              <a:rPr lang="en-US" sz="2800" dirty="0" smtClean="0"/>
              <a:t>Post-award </a:t>
            </a:r>
            <a:endParaRPr lang="en-US" sz="2800" dirty="0"/>
          </a:p>
          <a:p>
            <a:endParaRPr lang="en-US" dirty="0" smtClean="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508720116"/>
              </p:ext>
            </p:extLst>
          </p:nvPr>
        </p:nvGraphicFramePr>
        <p:xfrm>
          <a:off x="228600" y="2542136"/>
          <a:ext cx="8686800" cy="3909290"/>
        </p:xfrm>
        <a:graphic>
          <a:graphicData uri="http://schemas.openxmlformats.org/drawingml/2006/table">
            <a:tbl>
              <a:tblPr firstRow="1" firstCol="1" bandRow="1">
                <a:tableStyleId>{5C22544A-7EE6-4342-B048-85BDC9FD1C3A}</a:tableStyleId>
              </a:tblPr>
              <a:tblGrid>
                <a:gridCol w="3564362"/>
                <a:gridCol w="2849356"/>
                <a:gridCol w="2273082"/>
              </a:tblGrid>
              <a:tr h="514716">
                <a:tc>
                  <a:txBody>
                    <a:bodyPr/>
                    <a:lstStyle/>
                    <a:p>
                      <a:pPr marL="217170" marR="0">
                        <a:spcBef>
                          <a:spcPts val="0"/>
                        </a:spcBef>
                        <a:spcAft>
                          <a:spcPts val="0"/>
                        </a:spcAft>
                      </a:pPr>
                      <a:r>
                        <a:rPr lang="en-US" sz="1400" dirty="0">
                          <a:solidFill>
                            <a:srgbClr val="FFFF99"/>
                          </a:solidFill>
                          <a:effectLst/>
                        </a:rPr>
                        <a:t>Environmental Requirement</a:t>
                      </a:r>
                      <a:endParaRPr lang="en-US" sz="2000" dirty="0">
                        <a:solidFill>
                          <a:srgbClr val="FFFF99"/>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a:spcBef>
                          <a:spcPts val="0"/>
                        </a:spcBef>
                        <a:spcAft>
                          <a:spcPts val="0"/>
                        </a:spcAft>
                      </a:pPr>
                      <a:r>
                        <a:rPr lang="en-US" sz="1400" dirty="0">
                          <a:solidFill>
                            <a:srgbClr val="FFFF99"/>
                          </a:solidFill>
                          <a:effectLst/>
                        </a:rPr>
                        <a:t>Has the Requirement Been Addressed?</a:t>
                      </a:r>
                      <a:endParaRPr lang="en-US" sz="2000" dirty="0">
                        <a:solidFill>
                          <a:srgbClr val="FFFF99"/>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a:spcBef>
                          <a:spcPts val="0"/>
                        </a:spcBef>
                        <a:spcAft>
                          <a:spcPts val="0"/>
                        </a:spcAft>
                      </a:pPr>
                      <a:r>
                        <a:rPr lang="en-US" sz="1400" dirty="0">
                          <a:solidFill>
                            <a:srgbClr val="FFFF99"/>
                          </a:solidFill>
                          <a:effectLst/>
                        </a:rPr>
                        <a:t>Compliance Notes (e.g., status of application, permit number, etc.)</a:t>
                      </a:r>
                      <a:endParaRPr lang="en-US" sz="2000" dirty="0">
                        <a:solidFill>
                          <a:srgbClr val="FFFF99"/>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343144">
                <a:tc>
                  <a:txBody>
                    <a:bodyPr/>
                    <a:lstStyle/>
                    <a:p>
                      <a:pPr marL="217170" marR="0">
                        <a:spcBef>
                          <a:spcPts val="0"/>
                        </a:spcBef>
                        <a:spcAft>
                          <a:spcPts val="0"/>
                        </a:spcAft>
                      </a:pPr>
                      <a:r>
                        <a:rPr lang="en-US" sz="1400" dirty="0">
                          <a:effectLst/>
                        </a:rPr>
                        <a:t>Clean Water Act Section 404</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a:spcBef>
                          <a:spcPts val="0"/>
                        </a:spcBef>
                        <a:spcAft>
                          <a:spcPts val="0"/>
                        </a:spcAft>
                      </a:pPr>
                      <a:r>
                        <a:rPr lang="en-US" sz="1400" dirty="0">
                          <a:effectLst/>
                        </a:rPr>
                        <a:t>___ Yes  ___ No ___ N/A</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a:spcBef>
                          <a:spcPts val="0"/>
                        </a:spcBef>
                        <a:spcAft>
                          <a:spcPts val="0"/>
                        </a:spcAft>
                      </a:pPr>
                      <a:r>
                        <a:rPr lang="en-US" sz="1000" dirty="0">
                          <a:effectLst/>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343144">
                <a:tc>
                  <a:txBody>
                    <a:bodyPr/>
                    <a:lstStyle/>
                    <a:p>
                      <a:pPr marL="217170" marR="0">
                        <a:spcBef>
                          <a:spcPts val="0"/>
                        </a:spcBef>
                        <a:spcAft>
                          <a:spcPts val="0"/>
                        </a:spcAft>
                      </a:pPr>
                      <a:r>
                        <a:rPr lang="en-US" sz="1400" dirty="0">
                          <a:effectLst/>
                        </a:rPr>
                        <a:t>River and Harbors Act Section 10</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a:spcBef>
                          <a:spcPts val="0"/>
                        </a:spcBef>
                        <a:spcAft>
                          <a:spcPts val="0"/>
                        </a:spcAft>
                      </a:pPr>
                      <a:r>
                        <a:rPr lang="en-US" sz="1400" dirty="0">
                          <a:effectLst/>
                        </a:rPr>
                        <a:t>___ Yes  ___ No ___ N/A</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a:spcBef>
                          <a:spcPts val="0"/>
                        </a:spcBef>
                        <a:spcAft>
                          <a:spcPts val="0"/>
                        </a:spcAft>
                      </a:pPr>
                      <a:r>
                        <a:rPr lang="en-US" sz="1000" dirty="0">
                          <a:effectLst/>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514716">
                <a:tc>
                  <a:txBody>
                    <a:bodyPr/>
                    <a:lstStyle/>
                    <a:p>
                      <a:pPr marL="217170" marR="0">
                        <a:spcBef>
                          <a:spcPts val="0"/>
                        </a:spcBef>
                        <a:spcAft>
                          <a:spcPts val="0"/>
                        </a:spcAft>
                      </a:pPr>
                      <a:r>
                        <a:rPr lang="en-US" sz="1400" dirty="0">
                          <a:effectLst/>
                        </a:rPr>
                        <a:t>Marine Protection, Research and Sanctuaries Act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a:spcBef>
                          <a:spcPts val="0"/>
                        </a:spcBef>
                        <a:spcAft>
                          <a:spcPts val="0"/>
                        </a:spcAft>
                      </a:pPr>
                      <a:r>
                        <a:rPr lang="en-US" sz="1400" dirty="0">
                          <a:effectLst/>
                        </a:rPr>
                        <a:t>___ Yes  ___ No ___ N/A</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a:spcBef>
                          <a:spcPts val="0"/>
                        </a:spcBef>
                        <a:spcAft>
                          <a:spcPts val="0"/>
                        </a:spcAft>
                      </a:pPr>
                      <a:r>
                        <a:rPr lang="en-US" sz="1000" dirty="0">
                          <a:effectLst/>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343144">
                <a:tc>
                  <a:txBody>
                    <a:bodyPr/>
                    <a:lstStyle/>
                    <a:p>
                      <a:pPr marL="217170" marR="0">
                        <a:spcBef>
                          <a:spcPts val="0"/>
                        </a:spcBef>
                        <a:spcAft>
                          <a:spcPts val="0"/>
                        </a:spcAft>
                      </a:pPr>
                      <a:r>
                        <a:rPr lang="en-US" sz="1400" dirty="0">
                          <a:effectLst/>
                        </a:rPr>
                        <a:t>Marine Mammal Protection Act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a:spcBef>
                          <a:spcPts val="0"/>
                        </a:spcBef>
                        <a:spcAft>
                          <a:spcPts val="0"/>
                        </a:spcAft>
                      </a:pPr>
                      <a:r>
                        <a:rPr lang="en-US" sz="1400" dirty="0">
                          <a:effectLst/>
                        </a:rPr>
                        <a:t>___ Yes  ___ No ___ N/A</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a:spcBef>
                          <a:spcPts val="0"/>
                        </a:spcBef>
                        <a:spcAft>
                          <a:spcPts val="0"/>
                        </a:spcAft>
                      </a:pPr>
                      <a:r>
                        <a:rPr lang="en-US" sz="1000" dirty="0">
                          <a:effectLst/>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343144">
                <a:tc>
                  <a:txBody>
                    <a:bodyPr/>
                    <a:lstStyle/>
                    <a:p>
                      <a:pPr marL="217170" marR="0">
                        <a:spcBef>
                          <a:spcPts val="0"/>
                        </a:spcBef>
                        <a:spcAft>
                          <a:spcPts val="0"/>
                        </a:spcAft>
                      </a:pPr>
                      <a:r>
                        <a:rPr lang="en-US" sz="1400" dirty="0">
                          <a:effectLst/>
                        </a:rPr>
                        <a:t>National Marine Sanctuaries Act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a:spcBef>
                          <a:spcPts val="0"/>
                        </a:spcBef>
                        <a:spcAft>
                          <a:spcPts val="0"/>
                        </a:spcAft>
                      </a:pPr>
                      <a:r>
                        <a:rPr lang="en-US" sz="1400" dirty="0">
                          <a:effectLst/>
                        </a:rPr>
                        <a:t>___ Yes  ___ No ___ N/A</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a:spcBef>
                          <a:spcPts val="0"/>
                        </a:spcBef>
                        <a:spcAft>
                          <a:spcPts val="0"/>
                        </a:spcAft>
                      </a:pPr>
                      <a:r>
                        <a:rPr lang="en-US" sz="1000" dirty="0">
                          <a:effectLst/>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171572">
                <a:tc>
                  <a:txBody>
                    <a:bodyPr/>
                    <a:lstStyle/>
                    <a:p>
                      <a:pPr marL="217170" marR="0">
                        <a:spcBef>
                          <a:spcPts val="0"/>
                        </a:spcBef>
                        <a:spcAft>
                          <a:spcPts val="0"/>
                        </a:spcAft>
                      </a:pPr>
                      <a:r>
                        <a:rPr lang="en-US" sz="1400" dirty="0">
                          <a:effectLst/>
                        </a:rPr>
                        <a:t>Migratory Bird Treaty Act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a:spcBef>
                          <a:spcPts val="0"/>
                        </a:spcBef>
                        <a:spcAft>
                          <a:spcPts val="0"/>
                        </a:spcAft>
                      </a:pPr>
                      <a:r>
                        <a:rPr lang="en-US" sz="1400" dirty="0">
                          <a:effectLst/>
                        </a:rPr>
                        <a:t>___ Yes  ___ No ___ N/A</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a:spcBef>
                          <a:spcPts val="0"/>
                        </a:spcBef>
                        <a:spcAft>
                          <a:spcPts val="0"/>
                        </a:spcAft>
                      </a:pPr>
                      <a:r>
                        <a:rPr lang="en-US" sz="1000" dirty="0">
                          <a:effectLst/>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343144">
                <a:tc>
                  <a:txBody>
                    <a:bodyPr/>
                    <a:lstStyle/>
                    <a:p>
                      <a:pPr marL="217170" marR="0">
                        <a:spcBef>
                          <a:spcPts val="0"/>
                        </a:spcBef>
                        <a:spcAft>
                          <a:spcPts val="0"/>
                        </a:spcAft>
                      </a:pPr>
                      <a:r>
                        <a:rPr lang="en-US" sz="1400" dirty="0">
                          <a:effectLst/>
                        </a:rPr>
                        <a:t>Bald and Golden Eagle Protection Act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a:spcBef>
                          <a:spcPts val="0"/>
                        </a:spcBef>
                        <a:spcAft>
                          <a:spcPts val="0"/>
                        </a:spcAft>
                      </a:pPr>
                      <a:r>
                        <a:rPr lang="en-US" sz="1400" dirty="0">
                          <a:effectLst/>
                        </a:rPr>
                        <a:t>___ Yes  ___ No ___ N/A</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a:spcBef>
                          <a:spcPts val="0"/>
                        </a:spcBef>
                        <a:spcAft>
                          <a:spcPts val="0"/>
                        </a:spcAft>
                      </a:pPr>
                      <a:r>
                        <a:rPr lang="en-US" sz="1000" dirty="0">
                          <a:effectLst/>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246118">
                <a:tc>
                  <a:txBody>
                    <a:bodyPr/>
                    <a:lstStyle/>
                    <a:p>
                      <a:pPr marL="217170" marR="0">
                        <a:spcBef>
                          <a:spcPts val="0"/>
                        </a:spcBef>
                        <a:spcAft>
                          <a:spcPts val="0"/>
                        </a:spcAft>
                      </a:pPr>
                      <a:r>
                        <a:rPr lang="en-US" sz="1400" dirty="0">
                          <a:effectLst/>
                        </a:rPr>
                        <a:t>Clean Air </a:t>
                      </a:r>
                      <a:r>
                        <a:rPr lang="en-US" sz="1400" dirty="0" smtClean="0">
                          <a:effectLst/>
                        </a:rPr>
                        <a:t>Act</a:t>
                      </a:r>
                      <a:endParaRPr lang="en-US" sz="2000" dirty="0">
                        <a:effectLst/>
                      </a:endParaRPr>
                    </a:p>
                  </a:txBody>
                  <a:tcPr marL="68580" marR="68580" marT="0" marB="0" anchor="ctr"/>
                </a:tc>
                <a:tc>
                  <a:txBody>
                    <a:bodyPr/>
                    <a:lstStyle/>
                    <a:p>
                      <a:pPr marL="457200" marR="0">
                        <a:spcBef>
                          <a:spcPts val="0"/>
                        </a:spcBef>
                        <a:spcAft>
                          <a:spcPts val="0"/>
                        </a:spcAft>
                      </a:pPr>
                      <a:r>
                        <a:rPr lang="en-US" sz="1400" dirty="0">
                          <a:effectLst/>
                        </a:rPr>
                        <a:t>___ Yes  ___ No ___ N/A</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a:spcBef>
                          <a:spcPts val="0"/>
                        </a:spcBef>
                        <a:spcAft>
                          <a:spcPts val="0"/>
                        </a:spcAft>
                      </a:pPr>
                      <a:r>
                        <a:rPr lang="en-US" sz="1000" dirty="0">
                          <a:effectLst/>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365936">
                <a:tc>
                  <a:txBody>
                    <a:bodyPr/>
                    <a:lstStyle/>
                    <a:p>
                      <a:pPr marL="217170" marR="0">
                        <a:spcBef>
                          <a:spcPts val="0"/>
                        </a:spcBef>
                        <a:spcAft>
                          <a:spcPts val="0"/>
                        </a:spcAft>
                      </a:pPr>
                      <a:r>
                        <a:rPr lang="en-US" sz="1400" dirty="0" smtClean="0">
                          <a:effectLst/>
                        </a:rPr>
                        <a:t>Other</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a:spcBef>
                          <a:spcPts val="0"/>
                        </a:spcBef>
                        <a:spcAft>
                          <a:spcPts val="0"/>
                        </a:spcAft>
                      </a:pPr>
                      <a:r>
                        <a:rPr lang="en-US" sz="1400" dirty="0">
                          <a:effectLst/>
                        </a:rPr>
                        <a:t>___ Yes  ___ No ___ N/A</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a:spcBef>
                          <a:spcPts val="0"/>
                        </a:spcBef>
                        <a:spcAft>
                          <a:spcPts val="0"/>
                        </a:spcAft>
                      </a:pPr>
                      <a:r>
                        <a:rPr lang="en-US" sz="1000" dirty="0">
                          <a:effectLst/>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7" name="Slide Number Placeholder 6"/>
          <p:cNvSpPr>
            <a:spLocks noGrp="1"/>
          </p:cNvSpPr>
          <p:nvPr>
            <p:ph type="sldNum" sz="quarter" idx="12"/>
          </p:nvPr>
        </p:nvSpPr>
        <p:spPr/>
        <p:txBody>
          <a:bodyPr/>
          <a:lstStyle/>
          <a:p>
            <a:pPr>
              <a:defRPr/>
            </a:pPr>
            <a:fld id="{23E9205B-5CEE-144D-9AC5-6B4298FD56D3}" type="slidenum">
              <a:rPr lang="en-US" smtClean="0"/>
              <a:pPr>
                <a:defRPr/>
              </a:pPr>
              <a:t>50</a:t>
            </a:fld>
            <a:endParaRPr lang="en-US" dirty="0"/>
          </a:p>
        </p:txBody>
      </p:sp>
    </p:spTree>
    <p:extLst>
      <p:ext uri="{BB962C8B-B14F-4D97-AF65-F5344CB8AC3E}">
        <p14:creationId xmlns:p14="http://schemas.microsoft.com/office/powerpoint/2010/main" val="41031753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9765" y="243107"/>
            <a:ext cx="6279931" cy="1143000"/>
          </a:xfrm>
        </p:spPr>
        <p:txBody>
          <a:bodyPr/>
          <a:lstStyle/>
          <a:p>
            <a:r>
              <a:rPr lang="en-US" dirty="0" smtClean="0"/>
              <a:t>Environmental Compliance	</a:t>
            </a:r>
            <a:endParaRPr lang="en-US" dirty="0"/>
          </a:p>
        </p:txBody>
      </p:sp>
      <p:sp>
        <p:nvSpPr>
          <p:cNvPr id="3" name="Content Placeholder 2"/>
          <p:cNvSpPr>
            <a:spLocks noGrp="1"/>
          </p:cNvSpPr>
          <p:nvPr>
            <p:ph idx="1"/>
          </p:nvPr>
        </p:nvSpPr>
        <p:spPr/>
        <p:txBody>
          <a:bodyPr/>
          <a:lstStyle/>
          <a:p>
            <a:r>
              <a:rPr lang="en-US" dirty="0" smtClean="0"/>
              <a:t>What to submit? </a:t>
            </a:r>
          </a:p>
          <a:p>
            <a:pPr lvl="1"/>
            <a:r>
              <a:rPr lang="en-US" dirty="0" smtClean="0"/>
              <a:t>Information from the checklist</a:t>
            </a:r>
          </a:p>
          <a:p>
            <a:pPr lvl="1"/>
            <a:r>
              <a:rPr lang="en-US" dirty="0" smtClean="0"/>
              <a:t>Status of each requirement</a:t>
            </a:r>
          </a:p>
          <a:p>
            <a:pPr lvl="2"/>
            <a:r>
              <a:rPr lang="en-US" dirty="0" smtClean="0"/>
              <a:t>Provide as much detail as possible</a:t>
            </a:r>
          </a:p>
          <a:p>
            <a:pPr lvl="1"/>
            <a:r>
              <a:rPr lang="en-US" dirty="0" smtClean="0"/>
              <a:t>Documentation to support compliance</a:t>
            </a:r>
          </a:p>
          <a:p>
            <a:pPr lvl="2"/>
            <a:r>
              <a:rPr lang="en-US" dirty="0" smtClean="0"/>
              <a:t>Permit or other application/request documentation</a:t>
            </a:r>
          </a:p>
          <a:p>
            <a:pPr lvl="2"/>
            <a:r>
              <a:rPr lang="en-US" dirty="0" smtClean="0"/>
              <a:t>Letters of concurrence</a:t>
            </a:r>
          </a:p>
          <a:p>
            <a:pPr lvl="2"/>
            <a:r>
              <a:rPr lang="en-US" dirty="0" smtClean="0"/>
              <a:t>Permit cover letters</a:t>
            </a:r>
          </a:p>
          <a:p>
            <a:r>
              <a:rPr lang="en-US" dirty="0" smtClean="0"/>
              <a:t>Contact </a:t>
            </a:r>
            <a:r>
              <a:rPr lang="en-US" dirty="0"/>
              <a:t>John </a:t>
            </a:r>
            <a:r>
              <a:rPr lang="en-US" dirty="0" err="1"/>
              <a:t>Ettinger</a:t>
            </a:r>
            <a:r>
              <a:rPr lang="en-US" dirty="0"/>
              <a:t> </a:t>
            </a:r>
            <a:r>
              <a:rPr lang="en-US" dirty="0" smtClean="0"/>
              <a:t>for assistance</a:t>
            </a:r>
            <a:endParaRPr lang="en-US" dirty="0"/>
          </a:p>
          <a:p>
            <a:pPr lvl="2"/>
            <a:endParaRPr lang="en-US" dirty="0" smtClean="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51</a:t>
            </a:fld>
            <a:endParaRPr lang="en-US" dirty="0"/>
          </a:p>
        </p:txBody>
      </p:sp>
    </p:spTree>
    <p:extLst>
      <p:ext uri="{BB962C8B-B14F-4D97-AF65-F5344CB8AC3E}">
        <p14:creationId xmlns:p14="http://schemas.microsoft.com/office/powerpoint/2010/main" val="193468344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0276" y="264128"/>
            <a:ext cx="6721366" cy="1143000"/>
          </a:xfrm>
        </p:spPr>
        <p:txBody>
          <a:bodyPr/>
          <a:lstStyle/>
          <a:p>
            <a:r>
              <a:rPr lang="en-US" dirty="0" smtClean="0"/>
              <a:t>Recipient Guidance Manual</a:t>
            </a:r>
            <a:endParaRPr lang="en-US" dirty="0"/>
          </a:p>
        </p:txBody>
      </p:sp>
      <p:sp>
        <p:nvSpPr>
          <p:cNvPr id="3" name="Content Placeholder 2"/>
          <p:cNvSpPr>
            <a:spLocks noGrp="1"/>
          </p:cNvSpPr>
          <p:nvPr>
            <p:ph idx="1"/>
          </p:nvPr>
        </p:nvSpPr>
        <p:spPr>
          <a:xfrm>
            <a:off x="394137" y="1747345"/>
            <a:ext cx="8392510" cy="4821621"/>
          </a:xfrm>
        </p:spPr>
        <p:txBody>
          <a:bodyPr/>
          <a:lstStyle/>
          <a:p>
            <a:pPr marL="0" indent="0">
              <a:buNone/>
            </a:pPr>
            <a:r>
              <a:rPr lang="en-US" sz="3600" dirty="0" smtClean="0"/>
              <a:t>Two Components to Budget Information:</a:t>
            </a:r>
          </a:p>
          <a:p>
            <a:pPr marL="742950" indent="-742950">
              <a:buFont typeface="+mj-lt"/>
              <a:buAutoNum type="arabicPeriod"/>
            </a:pPr>
            <a:r>
              <a:rPr lang="en-US" dirty="0" smtClean="0"/>
              <a:t>Budget (SF-424 categories)</a:t>
            </a:r>
          </a:p>
          <a:p>
            <a:pPr marL="1143000" lvl="1" indent="-742950"/>
            <a:r>
              <a:rPr lang="en-US" dirty="0" smtClean="0"/>
              <a:t>Information contained on: </a:t>
            </a:r>
          </a:p>
          <a:p>
            <a:pPr marL="1147763" lvl="1" indent="0">
              <a:buNone/>
            </a:pPr>
            <a:r>
              <a:rPr lang="en-US" sz="2400" dirty="0" smtClean="0"/>
              <a:t>SF-424A Budget Information for Non-construction</a:t>
            </a:r>
          </a:p>
          <a:p>
            <a:pPr marL="1147763" lvl="1" indent="0">
              <a:buNone/>
            </a:pPr>
            <a:r>
              <a:rPr lang="en-US" sz="2400" dirty="0" smtClean="0"/>
              <a:t>SF-424C Budget Information for Construction</a:t>
            </a:r>
          </a:p>
          <a:p>
            <a:pPr marL="742950" indent="-742950">
              <a:buFont typeface="+mj-lt"/>
              <a:buAutoNum type="arabicPeriod"/>
            </a:pPr>
            <a:r>
              <a:rPr lang="en-US" dirty="0" smtClean="0"/>
              <a:t>Budget Narrative </a:t>
            </a:r>
          </a:p>
          <a:p>
            <a:pPr marL="1143000" lvl="1" indent="-742950"/>
            <a:r>
              <a:rPr lang="en-US" dirty="0" smtClean="0"/>
              <a:t>Support and justification for budget numbers</a:t>
            </a:r>
          </a:p>
          <a:p>
            <a:pPr marL="1143000" lvl="1" indent="-742950"/>
            <a:r>
              <a:rPr lang="en-US" dirty="0" smtClean="0"/>
              <a:t>Uploaded as attachment in RAAMS</a:t>
            </a:r>
          </a:p>
          <a:p>
            <a:pPr marL="0" indent="0">
              <a:buNone/>
            </a:pPr>
            <a:endParaRPr lang="en-US" sz="2400" dirty="0" smtClean="0"/>
          </a:p>
          <a:p>
            <a:pPr marL="0" indent="0">
              <a:buNone/>
            </a:pPr>
            <a:endParaRPr lang="en-US" dirty="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52</a:t>
            </a:fld>
            <a:endParaRPr lang="en-US" dirty="0"/>
          </a:p>
        </p:txBody>
      </p:sp>
    </p:spTree>
    <p:extLst>
      <p:ext uri="{BB962C8B-B14F-4D97-AF65-F5344CB8AC3E}">
        <p14:creationId xmlns:p14="http://schemas.microsoft.com/office/powerpoint/2010/main" val="179691202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4640" y="223838"/>
            <a:ext cx="5791200" cy="1143000"/>
          </a:xfrm>
        </p:spPr>
        <p:txBody>
          <a:bodyPr/>
          <a:lstStyle/>
          <a:p>
            <a:r>
              <a:rPr lang="en-US" dirty="0" smtClean="0"/>
              <a:t>Budget / Budget Narrative</a:t>
            </a:r>
            <a:endParaRPr lang="en-US" dirty="0"/>
          </a:p>
        </p:txBody>
      </p:sp>
      <p:sp>
        <p:nvSpPr>
          <p:cNvPr id="3" name="Content Placeholder 2"/>
          <p:cNvSpPr>
            <a:spLocks noGrp="1"/>
          </p:cNvSpPr>
          <p:nvPr>
            <p:ph idx="1"/>
          </p:nvPr>
        </p:nvSpPr>
        <p:spPr/>
        <p:txBody>
          <a:bodyPr/>
          <a:lstStyle/>
          <a:p>
            <a:endParaRPr lang="en-US" sz="2000" dirty="0">
              <a:solidFill>
                <a:srgbClr val="000000"/>
              </a:solidFill>
              <a:latin typeface="Arial" panose="020B0604020202020204" pitchFamily="34" charset="0"/>
            </a:endParaRPr>
          </a:p>
          <a:p>
            <a:r>
              <a:rPr lang="en-US" sz="2400" dirty="0">
                <a:latin typeface="Arial" panose="020B0604020202020204" pitchFamily="34" charset="0"/>
              </a:rPr>
              <a:t>P</a:t>
            </a:r>
            <a:r>
              <a:rPr lang="en-US" sz="2400" dirty="0" smtClean="0">
                <a:latin typeface="Arial" panose="020B0604020202020204" pitchFamily="34" charset="0"/>
              </a:rPr>
              <a:t>roposed </a:t>
            </a:r>
            <a:r>
              <a:rPr lang="en-US" sz="2400" dirty="0">
                <a:latin typeface="Arial" panose="020B0604020202020204" pitchFamily="34" charset="0"/>
              </a:rPr>
              <a:t>budget must be reasonable and consider the technical necessity for and price reasonableness of the proposed </a:t>
            </a:r>
            <a:r>
              <a:rPr lang="en-US" sz="2400" dirty="0" smtClean="0">
                <a:latin typeface="Arial" panose="020B0604020202020204" pitchFamily="34" charset="0"/>
              </a:rPr>
              <a:t>budget </a:t>
            </a:r>
            <a:r>
              <a:rPr lang="en-US" sz="1800" dirty="0" smtClean="0">
                <a:latin typeface="Arial" panose="020B0604020202020204" pitchFamily="34" charset="0"/>
              </a:rPr>
              <a:t>(</a:t>
            </a:r>
            <a:r>
              <a:rPr lang="en-US" sz="1800" i="1" dirty="0" smtClean="0">
                <a:latin typeface="Arial" panose="020B0604020202020204" pitchFamily="34" charset="0"/>
              </a:rPr>
              <a:t>2 CFR 200.404 </a:t>
            </a:r>
            <a:r>
              <a:rPr lang="en-US" sz="1800" i="1" dirty="0">
                <a:latin typeface="Arial" panose="020B0604020202020204" pitchFamily="34" charset="0"/>
              </a:rPr>
              <a:t>- Reasonable </a:t>
            </a:r>
            <a:r>
              <a:rPr lang="en-US" sz="1800" i="1" dirty="0" smtClean="0">
                <a:latin typeface="Arial" panose="020B0604020202020204" pitchFamily="34" charset="0"/>
              </a:rPr>
              <a:t>costs</a:t>
            </a:r>
            <a:r>
              <a:rPr lang="en-US" sz="1800" dirty="0" smtClean="0">
                <a:latin typeface="Arial" panose="020B0604020202020204" pitchFamily="34" charset="0"/>
              </a:rPr>
              <a:t>) </a:t>
            </a:r>
            <a:endParaRPr lang="en-US" sz="1800" dirty="0">
              <a:latin typeface="Arial" panose="020B0604020202020204" pitchFamily="34" charset="0"/>
            </a:endParaRPr>
          </a:p>
          <a:p>
            <a:r>
              <a:rPr lang="en-US" sz="2400" dirty="0">
                <a:latin typeface="Arial" panose="020B0604020202020204" pitchFamily="34" charset="0"/>
              </a:rPr>
              <a:t>B</a:t>
            </a:r>
            <a:r>
              <a:rPr lang="en-US" sz="2400" dirty="0" smtClean="0">
                <a:latin typeface="Arial" panose="020B0604020202020204" pitchFamily="34" charset="0"/>
              </a:rPr>
              <a:t>udget </a:t>
            </a:r>
            <a:r>
              <a:rPr lang="en-US" sz="2400" dirty="0">
                <a:latin typeface="Arial" panose="020B0604020202020204" pitchFamily="34" charset="0"/>
              </a:rPr>
              <a:t>narrative should describe each cost element in sufficient detail to enable the Grants Management Specialist to confirm whether costs are </a:t>
            </a:r>
            <a:r>
              <a:rPr lang="en-US" sz="2400" u="sng" dirty="0">
                <a:latin typeface="Arial" panose="020B0604020202020204" pitchFamily="34" charset="0"/>
              </a:rPr>
              <a:t>eligible</a:t>
            </a:r>
            <a:r>
              <a:rPr lang="en-US" sz="2400" dirty="0">
                <a:latin typeface="Arial" panose="020B0604020202020204" pitchFamily="34" charset="0"/>
              </a:rPr>
              <a:t>, </a:t>
            </a:r>
            <a:r>
              <a:rPr lang="en-US" sz="2400" u="sng" dirty="0">
                <a:latin typeface="Arial" panose="020B0604020202020204" pitchFamily="34" charset="0"/>
              </a:rPr>
              <a:t>allowable</a:t>
            </a:r>
            <a:r>
              <a:rPr lang="en-US" sz="2400" dirty="0">
                <a:latin typeface="Arial" panose="020B0604020202020204" pitchFamily="34" charset="0"/>
              </a:rPr>
              <a:t>, </a:t>
            </a:r>
            <a:r>
              <a:rPr lang="en-US" sz="2400" u="sng" dirty="0">
                <a:latin typeface="Arial" panose="020B0604020202020204" pitchFamily="34" charset="0"/>
              </a:rPr>
              <a:t>allocable</a:t>
            </a:r>
            <a:r>
              <a:rPr lang="en-US" sz="2400" dirty="0">
                <a:latin typeface="Arial" panose="020B0604020202020204" pitchFamily="34" charset="0"/>
              </a:rPr>
              <a:t>, </a:t>
            </a:r>
            <a:r>
              <a:rPr lang="en-US" sz="2400" u="sng" dirty="0">
                <a:latin typeface="Arial" panose="020B0604020202020204" pitchFamily="34" charset="0"/>
              </a:rPr>
              <a:t>reasonable</a:t>
            </a:r>
            <a:r>
              <a:rPr lang="en-US" sz="2400" dirty="0">
                <a:latin typeface="Arial" panose="020B0604020202020204" pitchFamily="34" charset="0"/>
              </a:rPr>
              <a:t>, and </a:t>
            </a:r>
            <a:r>
              <a:rPr lang="en-US" sz="2400" u="sng" dirty="0">
                <a:latin typeface="Arial" panose="020B0604020202020204" pitchFamily="34" charset="0"/>
              </a:rPr>
              <a:t>necessary</a:t>
            </a:r>
            <a:r>
              <a:rPr lang="en-US" sz="2400" dirty="0">
                <a:latin typeface="Arial" panose="020B0604020202020204" pitchFamily="34" charset="0"/>
              </a:rPr>
              <a:t> for the project </a:t>
            </a:r>
          </a:p>
          <a:p>
            <a:r>
              <a:rPr lang="en-US" sz="2400" dirty="0">
                <a:latin typeface="Arial" panose="020B0604020202020204" pitchFamily="34" charset="0"/>
              </a:rPr>
              <a:t>A</a:t>
            </a:r>
            <a:r>
              <a:rPr lang="en-US" sz="2400" dirty="0" smtClean="0">
                <a:latin typeface="Arial" panose="020B0604020202020204" pitchFamily="34" charset="0"/>
              </a:rPr>
              <a:t>mounts show in narrative must </a:t>
            </a:r>
            <a:r>
              <a:rPr lang="en-US" sz="2400" dirty="0">
                <a:latin typeface="Arial" panose="020B0604020202020204" pitchFamily="34" charset="0"/>
              </a:rPr>
              <a:t>match those included in </a:t>
            </a:r>
            <a:r>
              <a:rPr lang="en-US" sz="2400" dirty="0" smtClean="0">
                <a:latin typeface="Arial" panose="020B0604020202020204" pitchFamily="34" charset="0"/>
              </a:rPr>
              <a:t>budget</a:t>
            </a:r>
            <a:endParaRPr lang="en-US" dirty="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53</a:t>
            </a:fld>
            <a:endParaRPr lang="en-US" dirty="0"/>
          </a:p>
        </p:txBody>
      </p:sp>
    </p:spTree>
    <p:extLst>
      <p:ext uri="{BB962C8B-B14F-4D97-AF65-F5344CB8AC3E}">
        <p14:creationId xmlns:p14="http://schemas.microsoft.com/office/powerpoint/2010/main" val="14404621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4640" y="223838"/>
            <a:ext cx="5791200" cy="1143000"/>
          </a:xfrm>
        </p:spPr>
        <p:txBody>
          <a:bodyPr/>
          <a:lstStyle/>
          <a:p>
            <a:r>
              <a:rPr lang="en-US" dirty="0" smtClean="0"/>
              <a:t>Budget / Budget Narrative</a:t>
            </a:r>
            <a:endParaRPr lang="en-US" dirty="0"/>
          </a:p>
        </p:txBody>
      </p:sp>
      <p:sp>
        <p:nvSpPr>
          <p:cNvPr id="3" name="Content Placeholder 2"/>
          <p:cNvSpPr>
            <a:spLocks noGrp="1"/>
          </p:cNvSpPr>
          <p:nvPr>
            <p:ph idx="1"/>
          </p:nvPr>
        </p:nvSpPr>
        <p:spPr/>
        <p:txBody>
          <a:bodyPr/>
          <a:lstStyle/>
          <a:p>
            <a:r>
              <a:rPr lang="en-US" sz="2800" dirty="0">
                <a:solidFill>
                  <a:srgbClr val="000000"/>
                </a:solidFill>
                <a:latin typeface="Arial" panose="020B0604020202020204" pitchFamily="34" charset="0"/>
              </a:rPr>
              <a:t>Eligible</a:t>
            </a:r>
          </a:p>
          <a:p>
            <a:pPr lvl="1"/>
            <a:r>
              <a:rPr lang="en-US" sz="2000" dirty="0">
                <a:solidFill>
                  <a:srgbClr val="000000"/>
                </a:solidFill>
                <a:latin typeface="Arial" panose="020B0604020202020204" pitchFamily="34" charset="0"/>
              </a:rPr>
              <a:t>P</a:t>
            </a:r>
            <a:r>
              <a:rPr lang="en-US" sz="2000" dirty="0" smtClean="0">
                <a:solidFill>
                  <a:srgbClr val="000000"/>
                </a:solidFill>
                <a:latin typeface="Arial" panose="020B0604020202020204" pitchFamily="34" charset="0"/>
              </a:rPr>
              <a:t>ermitted </a:t>
            </a:r>
            <a:r>
              <a:rPr lang="en-US" sz="2000" dirty="0">
                <a:solidFill>
                  <a:srgbClr val="000000"/>
                </a:solidFill>
                <a:latin typeface="Arial" panose="020B0604020202020204" pitchFamily="34" charset="0"/>
              </a:rPr>
              <a:t>by statute, program guidance, or regulations</a:t>
            </a:r>
          </a:p>
          <a:p>
            <a:pPr lvl="1"/>
            <a:r>
              <a:rPr lang="en-US" sz="2000" dirty="0">
                <a:solidFill>
                  <a:srgbClr val="000000"/>
                </a:solidFill>
                <a:latin typeface="Arial" panose="020B0604020202020204" pitchFamily="34" charset="0"/>
              </a:rPr>
              <a:t>M</a:t>
            </a:r>
            <a:r>
              <a:rPr lang="en-US" sz="2000" dirty="0" smtClean="0">
                <a:solidFill>
                  <a:srgbClr val="000000"/>
                </a:solidFill>
                <a:latin typeface="Arial" panose="020B0604020202020204" pitchFamily="34" charset="0"/>
              </a:rPr>
              <a:t>ust </a:t>
            </a:r>
            <a:r>
              <a:rPr lang="en-US" sz="2000" dirty="0">
                <a:solidFill>
                  <a:srgbClr val="000000"/>
                </a:solidFill>
                <a:latin typeface="Arial" panose="020B0604020202020204" pitchFamily="34" charset="0"/>
              </a:rPr>
              <a:t>also conform to any Federal limitations</a:t>
            </a:r>
          </a:p>
          <a:p>
            <a:r>
              <a:rPr lang="en-US" sz="2800" dirty="0" smtClean="0">
                <a:solidFill>
                  <a:srgbClr val="000000"/>
                </a:solidFill>
                <a:latin typeface="Arial" panose="020B0604020202020204" pitchFamily="34" charset="0"/>
              </a:rPr>
              <a:t>Allowable</a:t>
            </a:r>
            <a:endParaRPr lang="en-US" sz="2800" dirty="0">
              <a:solidFill>
                <a:srgbClr val="000000"/>
              </a:solidFill>
              <a:latin typeface="Arial" panose="020B0604020202020204" pitchFamily="34" charset="0"/>
            </a:endParaRPr>
          </a:p>
          <a:p>
            <a:pPr lvl="1"/>
            <a:r>
              <a:rPr lang="en-US" sz="2000" dirty="0" smtClean="0">
                <a:solidFill>
                  <a:srgbClr val="000000"/>
                </a:solidFill>
                <a:latin typeface="Arial" panose="020B0604020202020204" pitchFamily="34" charset="0"/>
              </a:rPr>
              <a:t>Must </a:t>
            </a:r>
            <a:r>
              <a:rPr lang="en-US" sz="2000" dirty="0">
                <a:solidFill>
                  <a:srgbClr val="000000"/>
                </a:solidFill>
                <a:latin typeface="Arial" panose="020B0604020202020204" pitchFamily="34" charset="0"/>
              </a:rPr>
              <a:t>be necessary and reasonable for the performance of the award and authorized by the appropriate Cost </a:t>
            </a:r>
            <a:r>
              <a:rPr lang="en-US" sz="2000" dirty="0" smtClean="0">
                <a:solidFill>
                  <a:srgbClr val="000000"/>
                </a:solidFill>
                <a:latin typeface="Arial" panose="020B0604020202020204" pitchFamily="34" charset="0"/>
              </a:rPr>
              <a:t>Principles (</a:t>
            </a:r>
            <a:r>
              <a:rPr lang="en-US" sz="1800" i="1" dirty="0" smtClean="0">
                <a:solidFill>
                  <a:srgbClr val="000000"/>
                </a:solidFill>
                <a:latin typeface="Arial" panose="020B0604020202020204" pitchFamily="34" charset="0"/>
              </a:rPr>
              <a:t>2 CFR 200.403 </a:t>
            </a:r>
            <a:r>
              <a:rPr lang="en-US" sz="1800" i="1" dirty="0">
                <a:solidFill>
                  <a:srgbClr val="000000"/>
                </a:solidFill>
                <a:latin typeface="Arial" panose="020B0604020202020204" pitchFamily="34" charset="0"/>
              </a:rPr>
              <a:t>Factors affecting </a:t>
            </a:r>
            <a:r>
              <a:rPr lang="en-US" sz="1800" i="1" dirty="0" err="1">
                <a:solidFill>
                  <a:srgbClr val="000000"/>
                </a:solidFill>
                <a:latin typeface="Arial" panose="020B0604020202020204" pitchFamily="34" charset="0"/>
              </a:rPr>
              <a:t>allowability</a:t>
            </a:r>
            <a:r>
              <a:rPr lang="en-US" sz="1800" i="1" dirty="0">
                <a:solidFill>
                  <a:srgbClr val="000000"/>
                </a:solidFill>
                <a:latin typeface="Arial" panose="020B0604020202020204" pitchFamily="34" charset="0"/>
              </a:rPr>
              <a:t> of </a:t>
            </a:r>
            <a:r>
              <a:rPr lang="en-US" sz="1800" i="1" dirty="0" smtClean="0">
                <a:solidFill>
                  <a:srgbClr val="000000"/>
                </a:solidFill>
                <a:latin typeface="Arial" panose="020B0604020202020204" pitchFamily="34" charset="0"/>
              </a:rPr>
              <a:t>costs</a:t>
            </a:r>
            <a:r>
              <a:rPr lang="en-US" sz="2000" dirty="0" smtClean="0">
                <a:solidFill>
                  <a:srgbClr val="000000"/>
                </a:solidFill>
                <a:latin typeface="Arial" panose="020B0604020202020204" pitchFamily="34" charset="0"/>
              </a:rPr>
              <a:t>)</a:t>
            </a:r>
            <a:endParaRPr lang="en-US" sz="2000" dirty="0">
              <a:solidFill>
                <a:srgbClr val="000000"/>
              </a:solidFill>
              <a:latin typeface="Arial" panose="020B0604020202020204" pitchFamily="34" charset="0"/>
            </a:endParaRPr>
          </a:p>
          <a:p>
            <a:r>
              <a:rPr lang="en-US" sz="2800" dirty="0" smtClean="0">
                <a:solidFill>
                  <a:srgbClr val="000000"/>
                </a:solidFill>
                <a:latin typeface="Arial" panose="020B0604020202020204" pitchFamily="34" charset="0"/>
              </a:rPr>
              <a:t>Reasonable</a:t>
            </a:r>
            <a:endParaRPr lang="en-US" sz="2800" dirty="0">
              <a:solidFill>
                <a:srgbClr val="000000"/>
              </a:solidFill>
              <a:latin typeface="Arial" panose="020B0604020202020204" pitchFamily="34" charset="0"/>
            </a:endParaRPr>
          </a:p>
          <a:p>
            <a:pPr lvl="1"/>
            <a:r>
              <a:rPr lang="en-US" sz="2000" dirty="0">
                <a:solidFill>
                  <a:srgbClr val="000000"/>
                </a:solidFill>
                <a:latin typeface="Arial" panose="020B0604020202020204" pitchFamily="34" charset="0"/>
              </a:rPr>
              <a:t>D</a:t>
            </a:r>
            <a:r>
              <a:rPr lang="en-US" sz="2000" dirty="0" smtClean="0">
                <a:solidFill>
                  <a:srgbClr val="000000"/>
                </a:solidFill>
                <a:latin typeface="Arial" panose="020B0604020202020204" pitchFamily="34" charset="0"/>
              </a:rPr>
              <a:t>oes </a:t>
            </a:r>
            <a:r>
              <a:rPr lang="en-US" sz="2000" dirty="0">
                <a:solidFill>
                  <a:srgbClr val="000000"/>
                </a:solidFill>
                <a:latin typeface="Arial" panose="020B0604020202020204" pitchFamily="34" charset="0"/>
              </a:rPr>
              <a:t>not exceed that which would be incurred by a prudent person under the circumstances prevailing at the time the decision was made to incur the </a:t>
            </a:r>
            <a:r>
              <a:rPr lang="en-US" sz="2000" dirty="0" smtClean="0">
                <a:solidFill>
                  <a:srgbClr val="000000"/>
                </a:solidFill>
                <a:latin typeface="Arial" panose="020B0604020202020204" pitchFamily="34" charset="0"/>
              </a:rPr>
              <a:t>cost </a:t>
            </a:r>
            <a:r>
              <a:rPr lang="en-US" sz="1800" dirty="0" smtClean="0">
                <a:solidFill>
                  <a:srgbClr val="000000"/>
                </a:solidFill>
                <a:latin typeface="Arial" panose="020B0604020202020204" pitchFamily="34" charset="0"/>
              </a:rPr>
              <a:t>(</a:t>
            </a:r>
            <a:r>
              <a:rPr lang="en-US" sz="1800" i="1" dirty="0" smtClean="0">
                <a:solidFill>
                  <a:srgbClr val="000000"/>
                </a:solidFill>
                <a:latin typeface="Arial" panose="020B0604020202020204" pitchFamily="34" charset="0"/>
              </a:rPr>
              <a:t>2 CFR 200.404 </a:t>
            </a:r>
            <a:r>
              <a:rPr lang="en-US" sz="1800" i="1" dirty="0">
                <a:solidFill>
                  <a:srgbClr val="000000"/>
                </a:solidFill>
                <a:latin typeface="Arial" panose="020B0604020202020204" pitchFamily="34" charset="0"/>
              </a:rPr>
              <a:t>Reasonable </a:t>
            </a:r>
            <a:r>
              <a:rPr lang="en-US" sz="1800" i="1" dirty="0" smtClean="0">
                <a:solidFill>
                  <a:srgbClr val="000000"/>
                </a:solidFill>
                <a:latin typeface="Arial" panose="020B0604020202020204" pitchFamily="34" charset="0"/>
              </a:rPr>
              <a:t>costs</a:t>
            </a:r>
            <a:r>
              <a:rPr lang="en-US" sz="1800" dirty="0" smtClean="0">
                <a:solidFill>
                  <a:srgbClr val="000000"/>
                </a:solidFill>
                <a:latin typeface="Arial" panose="020B0604020202020204" pitchFamily="34" charset="0"/>
              </a:rPr>
              <a:t>)</a:t>
            </a:r>
            <a:endParaRPr lang="en-US" sz="1800" dirty="0">
              <a:solidFill>
                <a:srgbClr val="000000"/>
              </a:solidFill>
              <a:latin typeface="Arial" panose="020B0604020202020204" pitchFamily="34" charset="0"/>
            </a:endParaRPr>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54</a:t>
            </a:fld>
            <a:endParaRPr lang="en-US" dirty="0"/>
          </a:p>
        </p:txBody>
      </p:sp>
    </p:spTree>
    <p:extLst>
      <p:ext uri="{BB962C8B-B14F-4D97-AF65-F5344CB8AC3E}">
        <p14:creationId xmlns:p14="http://schemas.microsoft.com/office/powerpoint/2010/main" val="201860855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4640" y="223838"/>
            <a:ext cx="5791200" cy="1143000"/>
          </a:xfrm>
        </p:spPr>
        <p:txBody>
          <a:bodyPr/>
          <a:lstStyle/>
          <a:p>
            <a:r>
              <a:rPr lang="en-US" dirty="0" smtClean="0"/>
              <a:t>Budget / Budget Narrative</a:t>
            </a:r>
            <a:endParaRPr lang="en-US" dirty="0"/>
          </a:p>
        </p:txBody>
      </p:sp>
      <p:sp>
        <p:nvSpPr>
          <p:cNvPr id="3" name="Content Placeholder 2"/>
          <p:cNvSpPr>
            <a:spLocks noGrp="1"/>
          </p:cNvSpPr>
          <p:nvPr>
            <p:ph idx="1"/>
          </p:nvPr>
        </p:nvSpPr>
        <p:spPr/>
        <p:txBody>
          <a:bodyPr/>
          <a:lstStyle/>
          <a:p>
            <a:r>
              <a:rPr lang="en-US" dirty="0" smtClean="0">
                <a:latin typeface="Arial" panose="020B0604020202020204" pitchFamily="34" charset="0"/>
              </a:rPr>
              <a:t>Allocable</a:t>
            </a:r>
            <a:r>
              <a:rPr lang="en-US" b="1" dirty="0" smtClean="0">
                <a:latin typeface="Arial" panose="020B0604020202020204" pitchFamily="34" charset="0"/>
              </a:rPr>
              <a:t> </a:t>
            </a:r>
            <a:r>
              <a:rPr lang="en-US" sz="1800" dirty="0" smtClean="0">
                <a:latin typeface="Arial" panose="020B0604020202020204" pitchFamily="34" charset="0"/>
              </a:rPr>
              <a:t>(</a:t>
            </a:r>
            <a:r>
              <a:rPr lang="en-US" sz="1800" i="1" dirty="0" smtClean="0">
                <a:latin typeface="Arial" panose="020B0604020202020204" pitchFamily="34" charset="0"/>
              </a:rPr>
              <a:t>2 CFR 200.405 </a:t>
            </a:r>
            <a:r>
              <a:rPr lang="en-US" sz="1800" i="1" dirty="0">
                <a:latin typeface="Arial" panose="020B0604020202020204" pitchFamily="34" charset="0"/>
              </a:rPr>
              <a:t>Allocable </a:t>
            </a:r>
            <a:r>
              <a:rPr lang="en-US" sz="1800" i="1" dirty="0" smtClean="0">
                <a:latin typeface="Arial" panose="020B0604020202020204" pitchFamily="34" charset="0"/>
              </a:rPr>
              <a:t>costs</a:t>
            </a:r>
            <a:r>
              <a:rPr lang="en-US" sz="1800" dirty="0" smtClean="0">
                <a:latin typeface="Arial" panose="020B0604020202020204" pitchFamily="34" charset="0"/>
              </a:rPr>
              <a:t>) </a:t>
            </a:r>
            <a:endParaRPr lang="en-US" sz="2000" dirty="0">
              <a:latin typeface="Arial" panose="020B0604020202020204" pitchFamily="34" charset="0"/>
            </a:endParaRPr>
          </a:p>
          <a:p>
            <a:pPr lvl="1"/>
            <a:r>
              <a:rPr lang="en-US" sz="2400" dirty="0" smtClean="0">
                <a:latin typeface="Arial" panose="020B0604020202020204" pitchFamily="34" charset="0"/>
              </a:rPr>
              <a:t>Cost is allocable </a:t>
            </a:r>
            <a:r>
              <a:rPr lang="en-US" sz="2400" dirty="0">
                <a:latin typeface="Arial" panose="020B0604020202020204" pitchFamily="34" charset="0"/>
              </a:rPr>
              <a:t>to </a:t>
            </a:r>
            <a:r>
              <a:rPr lang="en-US" sz="2400" dirty="0" smtClean="0">
                <a:latin typeface="Arial" panose="020B0604020202020204" pitchFamily="34" charset="0"/>
              </a:rPr>
              <a:t>a grant or IAA to </a:t>
            </a:r>
            <a:r>
              <a:rPr lang="en-US" sz="2400" dirty="0">
                <a:latin typeface="Arial" panose="020B0604020202020204" pitchFamily="34" charset="0"/>
              </a:rPr>
              <a:t>the extent that it </a:t>
            </a:r>
          </a:p>
          <a:p>
            <a:pPr lvl="2"/>
            <a:r>
              <a:rPr lang="en-US" sz="1800" dirty="0" smtClean="0">
                <a:latin typeface="Arial" panose="020B0604020202020204" pitchFamily="34" charset="0"/>
              </a:rPr>
              <a:t>Benefits </a:t>
            </a:r>
            <a:r>
              <a:rPr lang="en-US" sz="1800" dirty="0">
                <a:latin typeface="Arial" panose="020B0604020202020204" pitchFamily="34" charset="0"/>
              </a:rPr>
              <a:t>the award and can be distributed in reasonable proportion to the benefits received </a:t>
            </a:r>
          </a:p>
          <a:p>
            <a:pPr lvl="2"/>
            <a:r>
              <a:rPr lang="en-US" sz="1800" dirty="0" smtClean="0">
                <a:latin typeface="Arial" panose="020B0604020202020204" pitchFamily="34" charset="0"/>
              </a:rPr>
              <a:t>Is </a:t>
            </a:r>
            <a:r>
              <a:rPr lang="en-US" sz="1800" dirty="0">
                <a:latin typeface="Arial" panose="020B0604020202020204" pitchFamily="34" charset="0"/>
              </a:rPr>
              <a:t>incurred specifically for the award </a:t>
            </a:r>
          </a:p>
          <a:p>
            <a:pPr lvl="2"/>
            <a:r>
              <a:rPr lang="en-US" sz="1800" dirty="0" smtClean="0">
                <a:latin typeface="Arial" panose="020B0604020202020204" pitchFamily="34" charset="0"/>
              </a:rPr>
              <a:t>Is </a:t>
            </a:r>
            <a:r>
              <a:rPr lang="en-US" sz="1800" dirty="0">
                <a:latin typeface="Arial" panose="020B0604020202020204" pitchFamily="34" charset="0"/>
              </a:rPr>
              <a:t>treated consistently with other costs incurred for the same purpose in similar circumstances </a:t>
            </a:r>
          </a:p>
          <a:p>
            <a:pPr lvl="2"/>
            <a:r>
              <a:rPr lang="en-US" sz="1800" dirty="0" smtClean="0">
                <a:latin typeface="Arial" panose="020B0604020202020204" pitchFamily="34" charset="0"/>
              </a:rPr>
              <a:t>Is </a:t>
            </a:r>
            <a:r>
              <a:rPr lang="en-US" sz="1800" dirty="0">
                <a:latin typeface="Arial" panose="020B0604020202020204" pitchFamily="34" charset="0"/>
              </a:rPr>
              <a:t>necessary to the overall operation of the organization and is assignable in part to the Federal award </a:t>
            </a:r>
          </a:p>
          <a:p>
            <a:r>
              <a:rPr lang="en-US" dirty="0" smtClean="0">
                <a:latin typeface="Arial" panose="020B0604020202020204" pitchFamily="34" charset="0"/>
              </a:rPr>
              <a:t>Necessary</a:t>
            </a:r>
            <a:r>
              <a:rPr lang="en-US" b="1" dirty="0" smtClean="0">
                <a:latin typeface="Arial" panose="020B0604020202020204" pitchFamily="34" charset="0"/>
              </a:rPr>
              <a:t> </a:t>
            </a:r>
            <a:endParaRPr lang="en-US" dirty="0">
              <a:latin typeface="Arial" panose="020B0604020202020204" pitchFamily="34" charset="0"/>
            </a:endParaRPr>
          </a:p>
          <a:p>
            <a:pPr lvl="1"/>
            <a:r>
              <a:rPr lang="en-US" sz="2400" dirty="0" smtClean="0">
                <a:latin typeface="Arial" panose="020B0604020202020204" pitchFamily="34" charset="0"/>
              </a:rPr>
              <a:t>Required </a:t>
            </a:r>
            <a:r>
              <a:rPr lang="en-US" sz="2400" dirty="0">
                <a:latin typeface="Arial" panose="020B0604020202020204" pitchFamily="34" charset="0"/>
              </a:rPr>
              <a:t>for the success of the project </a:t>
            </a:r>
          </a:p>
          <a:p>
            <a:endParaRPr lang="en-US" sz="2000" dirty="0">
              <a:solidFill>
                <a:srgbClr val="000000"/>
              </a:solidFill>
              <a:latin typeface="Arial" panose="020B0604020202020204" pitchFamily="34" charset="0"/>
            </a:endParaRPr>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55</a:t>
            </a:fld>
            <a:endParaRPr lang="en-US" dirty="0"/>
          </a:p>
        </p:txBody>
      </p:sp>
    </p:spTree>
    <p:extLst>
      <p:ext uri="{BB962C8B-B14F-4D97-AF65-F5344CB8AC3E}">
        <p14:creationId xmlns:p14="http://schemas.microsoft.com/office/powerpoint/2010/main" val="229002379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2"/>
          <p:cNvSpPr>
            <a:spLocks noGrp="1"/>
          </p:cNvSpPr>
          <p:nvPr>
            <p:ph type="title"/>
          </p:nvPr>
        </p:nvSpPr>
        <p:spPr/>
        <p:txBody>
          <a:bodyPr/>
          <a:lstStyle/>
          <a:p>
            <a:r>
              <a:rPr lang="en-US" dirty="0" smtClean="0">
                <a:latin typeface="Arial Narrow" charset="0"/>
              </a:rPr>
              <a:t>	Cost Principles</a:t>
            </a:r>
            <a:endParaRPr lang="en-US" dirty="0">
              <a:latin typeface="Arial Narrow" charset="0"/>
            </a:endParaRPr>
          </a:p>
        </p:txBody>
      </p:sp>
      <p:sp>
        <p:nvSpPr>
          <p:cNvPr id="3" name="TextBox 2"/>
          <p:cNvSpPr txBox="1"/>
          <p:nvPr/>
        </p:nvSpPr>
        <p:spPr>
          <a:xfrm>
            <a:off x="685800" y="1640840"/>
            <a:ext cx="8001000" cy="4401205"/>
          </a:xfrm>
          <a:prstGeom prst="rect">
            <a:avLst/>
          </a:prstGeom>
          <a:noFill/>
        </p:spPr>
        <p:txBody>
          <a:bodyPr wrap="square" rtlCol="0">
            <a:spAutoFit/>
          </a:bodyPr>
          <a:lstStyle/>
          <a:p>
            <a:pPr marL="285750" indent="-285750">
              <a:buFont typeface="Arial"/>
              <a:buChar char="•"/>
            </a:pPr>
            <a:r>
              <a:rPr lang="en-US" sz="2800" dirty="0" smtClean="0">
                <a:latin typeface="Cambria"/>
                <a:cs typeface="Cambria"/>
              </a:rPr>
              <a:t>Published by OMB in 2 CFR Part 200</a:t>
            </a:r>
          </a:p>
          <a:p>
            <a:pPr marL="285750" indent="-285750">
              <a:buFont typeface="Arial"/>
              <a:buChar char="•"/>
            </a:pPr>
            <a:r>
              <a:rPr lang="en-US" sz="2800" dirty="0">
                <a:latin typeface="Cambria"/>
                <a:cs typeface="Cambria"/>
              </a:rPr>
              <a:t>E</a:t>
            </a:r>
            <a:r>
              <a:rPr lang="en-US" sz="2800" dirty="0" smtClean="0">
                <a:latin typeface="Cambria"/>
                <a:cs typeface="Cambria"/>
              </a:rPr>
              <a:t>stablish a uniform approach to determining costs and promote effective program delivery, efficiency, and better relationships between grant recipients, sub-recipients, and the Federal government. </a:t>
            </a:r>
          </a:p>
          <a:p>
            <a:pPr marL="285750" indent="-285750">
              <a:buFont typeface="Arial"/>
              <a:buChar char="•"/>
            </a:pPr>
            <a:r>
              <a:rPr lang="en-US" sz="2800" dirty="0">
                <a:latin typeface="Cambria"/>
                <a:cs typeface="Cambria"/>
              </a:rPr>
              <a:t>H</a:t>
            </a:r>
            <a:r>
              <a:rPr lang="en-US" sz="2800" dirty="0" smtClean="0">
                <a:latin typeface="Cambria"/>
                <a:cs typeface="Cambria"/>
              </a:rPr>
              <a:t>elp determine allowable costs and enforce compliance with Federal grant requirements.</a:t>
            </a:r>
          </a:p>
          <a:p>
            <a:pPr marL="285750" indent="-285750">
              <a:buFont typeface="Arial"/>
              <a:buChar char="•"/>
            </a:pPr>
            <a:r>
              <a:rPr lang="en-US" sz="2800" dirty="0" smtClean="0">
                <a:latin typeface="Cambria"/>
                <a:cs typeface="Cambria"/>
              </a:rPr>
              <a:t>Located at 2 CFR 200 subpart E, and effective as of 12/26/14 (</a:t>
            </a:r>
            <a:r>
              <a:rPr lang="en-US" sz="2000" dirty="0" smtClean="0">
                <a:latin typeface="Cambria"/>
                <a:cs typeface="Cambria"/>
                <a:hlinkClick r:id="rId3"/>
              </a:rPr>
              <a:t>www.ecfr.gov</a:t>
            </a:r>
            <a:r>
              <a:rPr lang="en-US" sz="2800" dirty="0" smtClean="0">
                <a:latin typeface="Cambria"/>
                <a:cs typeface="Cambria"/>
              </a:rPr>
              <a:t>)</a:t>
            </a:r>
          </a:p>
        </p:txBody>
      </p:sp>
      <p:sp>
        <p:nvSpPr>
          <p:cNvPr id="4" name="Slide Number Placeholder 3"/>
          <p:cNvSpPr>
            <a:spLocks noGrp="1"/>
          </p:cNvSpPr>
          <p:nvPr>
            <p:ph type="sldNum" sz="quarter" idx="12"/>
          </p:nvPr>
        </p:nvSpPr>
        <p:spPr/>
        <p:txBody>
          <a:bodyPr/>
          <a:lstStyle/>
          <a:p>
            <a:pPr>
              <a:defRPr/>
            </a:pPr>
            <a:fld id="{FB25A99B-AE9E-7C48-AD22-A3EC46EC8F3B}" type="slidenum">
              <a:rPr lang="en-US" smtClean="0"/>
              <a:pPr>
                <a:defRPr/>
              </a:pPr>
              <a:t>56</a:t>
            </a:fld>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0276" y="264128"/>
            <a:ext cx="6721366" cy="1143000"/>
          </a:xfrm>
        </p:spPr>
        <p:txBody>
          <a:bodyPr/>
          <a:lstStyle/>
          <a:p>
            <a:r>
              <a:rPr lang="en-US" dirty="0" smtClean="0"/>
              <a:t>Recipient Guidance Manual</a:t>
            </a:r>
            <a:endParaRPr lang="en-US" dirty="0"/>
          </a:p>
        </p:txBody>
      </p:sp>
      <p:sp>
        <p:nvSpPr>
          <p:cNvPr id="3" name="Content Placeholder 2"/>
          <p:cNvSpPr>
            <a:spLocks noGrp="1"/>
          </p:cNvSpPr>
          <p:nvPr>
            <p:ph idx="1"/>
          </p:nvPr>
        </p:nvSpPr>
        <p:spPr>
          <a:xfrm>
            <a:off x="394137" y="1747345"/>
            <a:ext cx="8392510" cy="498015"/>
          </a:xfrm>
        </p:spPr>
        <p:txBody>
          <a:bodyPr/>
          <a:lstStyle/>
          <a:p>
            <a:pPr marL="0" indent="0">
              <a:buNone/>
            </a:pPr>
            <a:r>
              <a:rPr lang="en-US" sz="2800" dirty="0" smtClean="0"/>
              <a:t>Must provide detailed budget information for:</a:t>
            </a:r>
          </a:p>
        </p:txBody>
      </p:sp>
      <p:sp>
        <p:nvSpPr>
          <p:cNvPr id="4" name="Content Placeholder 2"/>
          <p:cNvSpPr txBox="1">
            <a:spLocks/>
          </p:cNvSpPr>
          <p:nvPr/>
        </p:nvSpPr>
        <p:spPr>
          <a:xfrm>
            <a:off x="152400" y="2245360"/>
            <a:ext cx="8270240" cy="4525963"/>
          </a:xfrm>
          <a:prstGeom prst="rect">
            <a:avLst/>
          </a:prstGeom>
        </p:spPr>
        <p:txBody>
          <a:bodyPr/>
          <a:lstStyle>
            <a:lvl1pPr marL="342900" indent="-342900" algn="l" rtl="0" fontAlgn="base">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lgn="r">
              <a:buFont typeface="Arial" charset="0"/>
              <a:buNone/>
            </a:pPr>
            <a:r>
              <a:rPr lang="en-US" i="1" smtClean="0"/>
              <a:t>In RAAMS</a:t>
            </a:r>
          </a:p>
          <a:p>
            <a:pPr marL="457200" lvl="1" indent="0">
              <a:buFont typeface="Arial" charset="0"/>
              <a:buNone/>
            </a:pPr>
            <a:endParaRPr lang="en-US" dirty="0" smtClean="0"/>
          </a:p>
        </p:txBody>
      </p:sp>
      <p:graphicFrame>
        <p:nvGraphicFramePr>
          <p:cNvPr id="5" name="Table 4"/>
          <p:cNvGraphicFramePr>
            <a:graphicFrameLocks noGrp="1"/>
          </p:cNvGraphicFramePr>
          <p:nvPr>
            <p:extLst>
              <p:ext uri="{D42A27DB-BD31-4B8C-83A1-F6EECF244321}">
                <p14:modId xmlns:p14="http://schemas.microsoft.com/office/powerpoint/2010/main" val="2999490128"/>
              </p:ext>
            </p:extLst>
          </p:nvPr>
        </p:nvGraphicFramePr>
        <p:xfrm>
          <a:off x="652692" y="2779571"/>
          <a:ext cx="8034107" cy="3554625"/>
        </p:xfrm>
        <a:graphic>
          <a:graphicData uri="http://schemas.openxmlformats.org/drawingml/2006/table">
            <a:tbl>
              <a:tblPr firstRow="1" bandRow="1">
                <a:tableStyleId>{5940675A-B579-460E-94D1-54222C63F5DA}</a:tableStyleId>
              </a:tblPr>
              <a:tblGrid>
                <a:gridCol w="5727788"/>
                <a:gridCol w="2306319"/>
              </a:tblGrid>
              <a:tr h="1050749">
                <a:tc>
                  <a:txBody>
                    <a:bodyPr/>
                    <a:lstStyle/>
                    <a:p>
                      <a:pPr marL="514350" marR="0" indent="-514350" algn="l" defTabSz="914400" rtl="0" eaLnBrk="1" fontAlgn="auto" latinLnBrk="0" hangingPunct="1">
                        <a:lnSpc>
                          <a:spcPct val="100000"/>
                        </a:lnSpc>
                        <a:spcBef>
                          <a:spcPts val="0"/>
                        </a:spcBef>
                        <a:spcAft>
                          <a:spcPts val="0"/>
                        </a:spcAft>
                        <a:buClrTx/>
                        <a:buSzTx/>
                        <a:buFont typeface="+mj-lt"/>
                        <a:buAutoNum type="arabicPeriod"/>
                        <a:tabLst/>
                        <a:defRPr/>
                      </a:pPr>
                      <a:r>
                        <a:rPr lang="en-US" sz="2400" dirty="0" smtClean="0"/>
                        <a:t>All Council funding requested under the award, including contractual costs</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t>Budget</a:t>
                      </a:r>
                      <a:r>
                        <a:rPr lang="en-US" sz="2000" baseline="0" dirty="0" smtClean="0"/>
                        <a:t> Data</a:t>
                      </a:r>
                      <a:endParaRPr lang="en-US" sz="2000" dirty="0" smtClean="0"/>
                    </a:p>
                  </a:txBody>
                  <a:tcPr anchor="ctr"/>
                </a:tc>
              </a:tr>
              <a:tr h="1315156">
                <a:tc>
                  <a:txBody>
                    <a:bodyPr/>
                    <a:lstStyle/>
                    <a:p>
                      <a:pPr marL="457200" marR="0" indent="-457200" algn="l" defTabSz="914400" rtl="0" eaLnBrk="1" fontAlgn="auto" latinLnBrk="0" hangingPunct="1">
                        <a:lnSpc>
                          <a:spcPct val="100000"/>
                        </a:lnSpc>
                        <a:spcBef>
                          <a:spcPts val="0"/>
                        </a:spcBef>
                        <a:spcAft>
                          <a:spcPts val="0"/>
                        </a:spcAft>
                        <a:buClrTx/>
                        <a:buSzTx/>
                        <a:buFont typeface="+mj-lt"/>
                        <a:buAutoNum type="arabicPeriod" startAt="2"/>
                        <a:tabLst/>
                        <a:defRPr/>
                      </a:pPr>
                      <a:r>
                        <a:rPr lang="en-US" sz="2400" dirty="0" smtClean="0"/>
                        <a:t>All leveraged Co-Funding that is required in order to complete the objectives of the project or program</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t>Budget Data</a:t>
                      </a:r>
                    </a:p>
                  </a:txBody>
                  <a:tcPr anchor="ctr"/>
                </a:tc>
              </a:tr>
              <a:tr h="920609">
                <a:tc>
                  <a:txBody>
                    <a:bodyPr/>
                    <a:lstStyle/>
                    <a:p>
                      <a:pPr marL="457200" marR="0" indent="-457200" algn="l" defTabSz="914400" rtl="0" eaLnBrk="1" fontAlgn="auto" latinLnBrk="0" hangingPunct="1">
                        <a:lnSpc>
                          <a:spcPct val="100000"/>
                        </a:lnSpc>
                        <a:spcBef>
                          <a:spcPts val="0"/>
                        </a:spcBef>
                        <a:spcAft>
                          <a:spcPts val="0"/>
                        </a:spcAft>
                        <a:buClrTx/>
                        <a:buSzTx/>
                        <a:buFont typeface="+mj-lt"/>
                        <a:buAutoNum type="arabicPeriod" startAt="3"/>
                        <a:tabLst/>
                        <a:defRPr/>
                      </a:pPr>
                      <a:r>
                        <a:rPr lang="en-US" sz="2400" dirty="0" smtClean="0"/>
                        <a:t>All pass-through or other funding to be provided to Subrecipients to carry out the project or program</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t>Upload Attachment</a:t>
                      </a:r>
                    </a:p>
                  </a:txBody>
                  <a:tcPr anchor="ctr"/>
                </a:tc>
              </a:tr>
            </a:tbl>
          </a:graphicData>
        </a:graphic>
      </p:graphicFrame>
      <p:sp>
        <p:nvSpPr>
          <p:cNvPr id="8" name="Slide Number Placeholder 7"/>
          <p:cNvSpPr>
            <a:spLocks noGrp="1"/>
          </p:cNvSpPr>
          <p:nvPr>
            <p:ph type="sldNum" sz="quarter" idx="12"/>
          </p:nvPr>
        </p:nvSpPr>
        <p:spPr/>
        <p:txBody>
          <a:bodyPr/>
          <a:lstStyle/>
          <a:p>
            <a:pPr>
              <a:defRPr/>
            </a:pPr>
            <a:fld id="{23E9205B-5CEE-144D-9AC5-6B4298FD56D3}" type="slidenum">
              <a:rPr lang="en-US" smtClean="0"/>
              <a:pPr>
                <a:defRPr/>
              </a:pPr>
              <a:t>57</a:t>
            </a:fld>
            <a:endParaRPr lang="en-US" dirty="0"/>
          </a:p>
        </p:txBody>
      </p:sp>
    </p:spTree>
    <p:extLst>
      <p:ext uri="{BB962C8B-B14F-4D97-AF65-F5344CB8AC3E}">
        <p14:creationId xmlns:p14="http://schemas.microsoft.com/office/powerpoint/2010/main" val="324250790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2 CFR Part 200 Budget Categories</a:t>
            </a:r>
            <a:endParaRPr lang="en-US" dirty="0"/>
          </a:p>
        </p:txBody>
      </p:sp>
      <p:sp>
        <p:nvSpPr>
          <p:cNvPr id="4" name="TextBox 3"/>
          <p:cNvSpPr txBox="1"/>
          <p:nvPr/>
        </p:nvSpPr>
        <p:spPr>
          <a:xfrm>
            <a:off x="628650" y="1522742"/>
            <a:ext cx="7886700" cy="4893647"/>
          </a:xfrm>
          <a:prstGeom prst="rect">
            <a:avLst/>
          </a:prstGeom>
          <a:noFill/>
        </p:spPr>
        <p:txBody>
          <a:bodyPr wrap="square" rtlCol="0">
            <a:spAutoFit/>
          </a:bodyPr>
          <a:lstStyle/>
          <a:p>
            <a:r>
              <a:rPr lang="en-US" sz="2400" b="1" dirty="0" smtClean="0">
                <a:latin typeface="Cambria"/>
                <a:cs typeface="Cambria"/>
              </a:rPr>
              <a:t>Subpart C – Develop Application – Budget Categories</a:t>
            </a:r>
          </a:p>
          <a:p>
            <a:r>
              <a:rPr lang="en-US" sz="2400" dirty="0" smtClean="0">
                <a:latin typeface="Cambria"/>
                <a:cs typeface="Cambria"/>
              </a:rPr>
              <a:t>The SF-424A form contains the following</a:t>
            </a:r>
          </a:p>
          <a:p>
            <a:pPr marL="285750" indent="-285750">
              <a:buFont typeface="Arial"/>
              <a:buChar char="•"/>
            </a:pPr>
            <a:r>
              <a:rPr lang="en-US" sz="2400" dirty="0" smtClean="0">
                <a:latin typeface="Cambria"/>
                <a:cs typeface="Cambria"/>
              </a:rPr>
              <a:t>Personnel – (200.430) Compensation - personal services</a:t>
            </a:r>
          </a:p>
          <a:p>
            <a:pPr marL="285750" indent="-285750">
              <a:buFont typeface="Arial"/>
              <a:buChar char="•"/>
            </a:pPr>
            <a:r>
              <a:rPr lang="en-US" sz="2400" dirty="0" smtClean="0">
                <a:latin typeface="Cambria"/>
                <a:cs typeface="Cambria"/>
              </a:rPr>
              <a:t>Fringe Benefits – (200.431) Compensation - fringe benefits</a:t>
            </a:r>
          </a:p>
          <a:p>
            <a:pPr marL="285750" indent="-285750">
              <a:buFont typeface="Arial"/>
              <a:buChar char="•"/>
            </a:pPr>
            <a:r>
              <a:rPr lang="en-US" sz="2400" dirty="0" smtClean="0">
                <a:latin typeface="Cambria"/>
                <a:cs typeface="Cambria"/>
              </a:rPr>
              <a:t>Travel – (200.474) Travel costs</a:t>
            </a:r>
          </a:p>
          <a:p>
            <a:pPr marL="285750" indent="-285750">
              <a:buFont typeface="Arial"/>
              <a:buChar char="•"/>
            </a:pPr>
            <a:r>
              <a:rPr lang="en-US" sz="2400" dirty="0" smtClean="0">
                <a:latin typeface="Cambria"/>
                <a:cs typeface="Cambria"/>
              </a:rPr>
              <a:t>Equipment – (200.439) Equipment and other capital expenditures</a:t>
            </a:r>
          </a:p>
          <a:p>
            <a:pPr marL="285750" indent="-285750">
              <a:buFont typeface="Arial"/>
              <a:buChar char="•"/>
            </a:pPr>
            <a:r>
              <a:rPr lang="en-US" sz="2400" dirty="0" smtClean="0">
                <a:latin typeface="Cambria"/>
                <a:cs typeface="Cambria"/>
              </a:rPr>
              <a:t>Supplies</a:t>
            </a:r>
          </a:p>
          <a:p>
            <a:pPr marL="285750" indent="-285750">
              <a:buFont typeface="Arial"/>
              <a:buChar char="•"/>
            </a:pPr>
            <a:r>
              <a:rPr lang="en-US" sz="2400" dirty="0" smtClean="0">
                <a:latin typeface="Cambria"/>
                <a:cs typeface="Cambria"/>
              </a:rPr>
              <a:t>Contractual</a:t>
            </a:r>
          </a:p>
          <a:p>
            <a:pPr marL="285750" indent="-285750">
              <a:buFont typeface="Arial"/>
              <a:buChar char="•"/>
            </a:pPr>
            <a:r>
              <a:rPr lang="en-US" sz="2400" dirty="0" smtClean="0">
                <a:latin typeface="Cambria"/>
                <a:cs typeface="Cambria"/>
              </a:rPr>
              <a:t>Construction</a:t>
            </a:r>
          </a:p>
          <a:p>
            <a:pPr marL="285750" indent="-285750">
              <a:buFont typeface="Arial"/>
              <a:buChar char="•"/>
            </a:pPr>
            <a:r>
              <a:rPr lang="en-US" sz="2400" dirty="0" smtClean="0">
                <a:latin typeface="Cambria"/>
                <a:cs typeface="Cambria"/>
              </a:rPr>
              <a:t>Other</a:t>
            </a:r>
          </a:p>
          <a:p>
            <a:pPr marL="285750" indent="-285750">
              <a:buFont typeface="Arial"/>
              <a:buChar char="•"/>
            </a:pPr>
            <a:r>
              <a:rPr lang="en-US" sz="2400" dirty="0" smtClean="0">
                <a:latin typeface="Cambria"/>
                <a:cs typeface="Cambria"/>
              </a:rPr>
              <a:t>Indirect Charges – (200.414) Indirect (F&amp;A) costs.</a:t>
            </a:r>
          </a:p>
        </p:txBody>
      </p:sp>
      <p:sp>
        <p:nvSpPr>
          <p:cNvPr id="5" name="Slide Number Placeholder 4"/>
          <p:cNvSpPr>
            <a:spLocks noGrp="1"/>
          </p:cNvSpPr>
          <p:nvPr>
            <p:ph type="sldNum" sz="quarter" idx="12"/>
          </p:nvPr>
        </p:nvSpPr>
        <p:spPr/>
        <p:txBody>
          <a:bodyPr/>
          <a:lstStyle/>
          <a:p>
            <a:pPr>
              <a:defRPr/>
            </a:pPr>
            <a:fld id="{FB25A99B-AE9E-7C48-AD22-A3EC46EC8F3B}" type="slidenum">
              <a:rPr lang="en-US" smtClean="0"/>
              <a:pPr>
                <a:defRPr/>
              </a:pPr>
              <a:t>58</a:t>
            </a:fld>
            <a:endParaRPr lang="en-US" dirty="0"/>
          </a:p>
        </p:txBody>
      </p:sp>
    </p:spTree>
    <p:extLst>
      <p:ext uri="{BB962C8B-B14F-4D97-AF65-F5344CB8AC3E}">
        <p14:creationId xmlns:p14="http://schemas.microsoft.com/office/powerpoint/2010/main" val="182138920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3840" y="254318"/>
            <a:ext cx="4754880" cy="1143000"/>
          </a:xfrm>
        </p:spPr>
        <p:txBody>
          <a:bodyPr/>
          <a:lstStyle/>
          <a:p>
            <a:r>
              <a:rPr lang="en-US" dirty="0" smtClean="0"/>
              <a:t>Personnel</a:t>
            </a:r>
            <a:endParaRPr lang="en-US" dirty="0"/>
          </a:p>
        </p:txBody>
      </p:sp>
      <p:sp>
        <p:nvSpPr>
          <p:cNvPr id="3" name="Content Placeholder 2"/>
          <p:cNvSpPr>
            <a:spLocks noGrp="1"/>
          </p:cNvSpPr>
          <p:nvPr>
            <p:ph idx="1"/>
          </p:nvPr>
        </p:nvSpPr>
        <p:spPr>
          <a:xfrm>
            <a:off x="457200" y="1549400"/>
            <a:ext cx="8229600" cy="4942840"/>
          </a:xfrm>
        </p:spPr>
        <p:txBody>
          <a:bodyPr/>
          <a:lstStyle/>
          <a:p>
            <a:r>
              <a:rPr lang="en-US" sz="2800" dirty="0" smtClean="0"/>
              <a:t>Refers </a:t>
            </a:r>
            <a:r>
              <a:rPr lang="en-US" sz="2800" dirty="0"/>
              <a:t>to salaries and wages paid to employees of the </a:t>
            </a:r>
            <a:r>
              <a:rPr lang="en-US" sz="2800" dirty="0" smtClean="0"/>
              <a:t>applicant who </a:t>
            </a:r>
            <a:r>
              <a:rPr lang="en-US" sz="2800" dirty="0"/>
              <a:t>are directly involved in grant implementation. </a:t>
            </a:r>
            <a:endParaRPr lang="en-US" sz="2800" dirty="0" smtClean="0"/>
          </a:p>
          <a:p>
            <a:r>
              <a:rPr lang="en-US" sz="2800" dirty="0" smtClean="0"/>
              <a:t>Does </a:t>
            </a:r>
            <a:r>
              <a:rPr lang="en-US" sz="2800" dirty="0"/>
              <a:t>not include contractors or personnel hired by a </a:t>
            </a:r>
            <a:r>
              <a:rPr lang="en-US" sz="2800" dirty="0" err="1" smtClean="0"/>
              <a:t>subrecipient</a:t>
            </a:r>
            <a:endParaRPr lang="en-US" sz="2800" dirty="0" smtClean="0"/>
          </a:p>
          <a:p>
            <a:r>
              <a:rPr lang="en-US" sz="2800" dirty="0" smtClean="0"/>
              <a:t>What to include:</a:t>
            </a:r>
          </a:p>
          <a:p>
            <a:pPr lvl="1"/>
            <a:r>
              <a:rPr lang="en-US" sz="2400" dirty="0" smtClean="0"/>
              <a:t>Position by title or functional role</a:t>
            </a:r>
          </a:p>
          <a:p>
            <a:pPr lvl="1"/>
            <a:r>
              <a:rPr lang="en-US" sz="2400" dirty="0" smtClean="0"/>
              <a:t>Amount of compensation </a:t>
            </a:r>
          </a:p>
          <a:p>
            <a:pPr lvl="2"/>
            <a:r>
              <a:rPr lang="en-US" sz="2000" dirty="0" smtClean="0"/>
              <a:t>Unit cost </a:t>
            </a:r>
          </a:p>
          <a:p>
            <a:pPr lvl="2"/>
            <a:r>
              <a:rPr lang="en-US" sz="2000" dirty="0" smtClean="0"/>
              <a:t>Unit</a:t>
            </a:r>
          </a:p>
          <a:p>
            <a:pPr lvl="1"/>
            <a:r>
              <a:rPr lang="en-US" sz="2400" dirty="0" smtClean="0"/>
              <a:t>Amount of time devoted to project</a:t>
            </a:r>
          </a:p>
          <a:p>
            <a:pPr lvl="1"/>
            <a:endParaRPr lang="en-US" dirty="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59</a:t>
            </a:fld>
            <a:endParaRPr lang="en-US" dirty="0"/>
          </a:p>
        </p:txBody>
      </p:sp>
    </p:spTree>
    <p:extLst>
      <p:ext uri="{BB962C8B-B14F-4D97-AF65-F5344CB8AC3E}">
        <p14:creationId xmlns:p14="http://schemas.microsoft.com/office/powerpoint/2010/main" val="24858331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7520" y="223838"/>
            <a:ext cx="2540000" cy="1143000"/>
          </a:xfrm>
        </p:spPr>
        <p:txBody>
          <a:bodyPr/>
          <a:lstStyle/>
          <a:p>
            <a:r>
              <a:rPr lang="en-US" dirty="0" smtClean="0"/>
              <a:t>Objective</a:t>
            </a:r>
            <a:endParaRPr lang="en-US" dirty="0"/>
          </a:p>
        </p:txBody>
      </p:sp>
      <p:sp>
        <p:nvSpPr>
          <p:cNvPr id="3" name="Content Placeholder 2"/>
          <p:cNvSpPr>
            <a:spLocks noGrp="1"/>
          </p:cNvSpPr>
          <p:nvPr>
            <p:ph idx="1"/>
          </p:nvPr>
        </p:nvSpPr>
        <p:spPr>
          <a:xfrm>
            <a:off x="446690" y="1831427"/>
            <a:ext cx="8229600" cy="4525963"/>
          </a:xfrm>
        </p:spPr>
        <p:txBody>
          <a:bodyPr/>
          <a:lstStyle/>
          <a:p>
            <a:r>
              <a:rPr lang="en-US" dirty="0" smtClean="0"/>
              <a:t>Introduce the new Recipient Guidance document</a:t>
            </a:r>
          </a:p>
          <a:p>
            <a:r>
              <a:rPr lang="en-US" dirty="0" smtClean="0"/>
              <a:t>Provide an overview of materials that are needed when submitting an application for funding to the Council</a:t>
            </a:r>
          </a:p>
          <a:p>
            <a:pPr marL="0" indent="0">
              <a:buNone/>
            </a:pPr>
            <a:endParaRPr lang="en-US" dirty="0"/>
          </a:p>
          <a:p>
            <a:pPr marL="0" indent="0">
              <a:buNone/>
            </a:pPr>
            <a:r>
              <a:rPr lang="en-US" dirty="0" smtClean="0"/>
              <a:t>Note:  Additional training will be scheduled and is also available upon request</a:t>
            </a:r>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6</a:t>
            </a:fld>
            <a:endParaRPr lang="en-US" dirty="0"/>
          </a:p>
        </p:txBody>
      </p:sp>
    </p:spTree>
    <p:extLst>
      <p:ext uri="{BB962C8B-B14F-4D97-AF65-F5344CB8AC3E}">
        <p14:creationId xmlns:p14="http://schemas.microsoft.com/office/powerpoint/2010/main" val="108587600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5280" y="254318"/>
            <a:ext cx="6797040" cy="1143000"/>
          </a:xfrm>
        </p:spPr>
        <p:txBody>
          <a:bodyPr/>
          <a:lstStyle/>
          <a:p>
            <a:r>
              <a:rPr lang="en-US" dirty="0" smtClean="0"/>
              <a:t>Personnel – Budget Example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82311674"/>
              </p:ext>
            </p:extLst>
          </p:nvPr>
        </p:nvGraphicFramePr>
        <p:xfrm>
          <a:off x="425450" y="1980532"/>
          <a:ext cx="8291829" cy="2794668"/>
        </p:xfrm>
        <a:graphic>
          <a:graphicData uri="http://schemas.openxmlformats.org/drawingml/2006/table">
            <a:tbl>
              <a:tblPr firstRow="1" firstCol="1" bandRow="1">
                <a:tableStyleId>{5C22544A-7EE6-4342-B048-85BDC9FD1C3A}</a:tableStyleId>
              </a:tblPr>
              <a:tblGrid>
                <a:gridCol w="1720946"/>
                <a:gridCol w="860473"/>
                <a:gridCol w="860473"/>
                <a:gridCol w="938697"/>
                <a:gridCol w="1095147"/>
                <a:gridCol w="1659235"/>
                <a:gridCol w="1156858"/>
              </a:tblGrid>
              <a:tr h="1327002">
                <a:tc>
                  <a:txBody>
                    <a:bodyPr/>
                    <a:lstStyle/>
                    <a:p>
                      <a:pPr marL="0" marR="0" algn="ctr">
                        <a:lnSpc>
                          <a:spcPct val="115000"/>
                        </a:lnSpc>
                        <a:spcBef>
                          <a:spcPts val="0"/>
                        </a:spcBef>
                        <a:spcAft>
                          <a:spcPts val="600"/>
                        </a:spcAft>
                        <a:tabLst>
                          <a:tab pos="914400" algn="l"/>
                          <a:tab pos="1371600" algn="l"/>
                          <a:tab pos="2514600" algn="l"/>
                          <a:tab pos="3200400" algn="l"/>
                        </a:tabLst>
                      </a:pPr>
                      <a:r>
                        <a:rPr lang="en-US" sz="1800" dirty="0">
                          <a:solidFill>
                            <a:srgbClr val="FFFF99"/>
                          </a:solidFill>
                          <a:effectLst/>
                        </a:rPr>
                        <a:t>Position/Role</a:t>
                      </a:r>
                      <a:endParaRPr lang="en-US" sz="2400" dirty="0">
                        <a:solidFill>
                          <a:srgbClr val="FFFF99"/>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marL="0" marR="0" algn="ctr">
                        <a:lnSpc>
                          <a:spcPct val="115000"/>
                        </a:lnSpc>
                        <a:spcBef>
                          <a:spcPts val="0"/>
                        </a:spcBef>
                        <a:spcAft>
                          <a:spcPts val="600"/>
                        </a:spcAft>
                        <a:tabLst>
                          <a:tab pos="914400" algn="l"/>
                          <a:tab pos="1371600" algn="l"/>
                          <a:tab pos="2514600" algn="l"/>
                          <a:tab pos="3200400" algn="l"/>
                        </a:tabLst>
                      </a:pPr>
                      <a:r>
                        <a:rPr lang="en-US" sz="1800">
                          <a:solidFill>
                            <a:srgbClr val="FFFF99"/>
                          </a:solidFill>
                          <a:effectLst/>
                        </a:rPr>
                        <a:t>Unit Cost</a:t>
                      </a:r>
                      <a:endParaRPr lang="en-US" sz="2400">
                        <a:solidFill>
                          <a:srgbClr val="FFFF99"/>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marL="0" marR="0" algn="ctr">
                        <a:lnSpc>
                          <a:spcPct val="115000"/>
                        </a:lnSpc>
                        <a:spcBef>
                          <a:spcPts val="0"/>
                        </a:spcBef>
                        <a:spcAft>
                          <a:spcPts val="600"/>
                        </a:spcAft>
                        <a:tabLst>
                          <a:tab pos="914400" algn="l"/>
                          <a:tab pos="1371600" algn="l"/>
                          <a:tab pos="2514600" algn="l"/>
                          <a:tab pos="3200400" algn="l"/>
                        </a:tabLst>
                      </a:pPr>
                      <a:r>
                        <a:rPr lang="en-US" sz="1800">
                          <a:solidFill>
                            <a:srgbClr val="FFFF99"/>
                          </a:solidFill>
                          <a:effectLst/>
                        </a:rPr>
                        <a:t>Unit </a:t>
                      </a:r>
                      <a:endParaRPr lang="en-US" sz="2400">
                        <a:solidFill>
                          <a:srgbClr val="FFFF99"/>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marL="0" marR="0" algn="ctr">
                        <a:lnSpc>
                          <a:spcPct val="115000"/>
                        </a:lnSpc>
                        <a:spcBef>
                          <a:spcPts val="0"/>
                        </a:spcBef>
                        <a:spcAft>
                          <a:spcPts val="600"/>
                        </a:spcAft>
                        <a:tabLst>
                          <a:tab pos="914400" algn="l"/>
                          <a:tab pos="1371600" algn="l"/>
                          <a:tab pos="2514600" algn="l"/>
                          <a:tab pos="3200400" algn="l"/>
                        </a:tabLst>
                      </a:pPr>
                      <a:r>
                        <a:rPr lang="en-US" sz="1800">
                          <a:solidFill>
                            <a:srgbClr val="FFFF99"/>
                          </a:solidFill>
                          <a:effectLst/>
                        </a:rPr>
                        <a:t>%Time </a:t>
                      </a:r>
                      <a:r>
                        <a:rPr lang="en-US" sz="1400">
                          <a:solidFill>
                            <a:srgbClr val="FFFF99"/>
                          </a:solidFill>
                          <a:effectLst/>
                        </a:rPr>
                        <a:t>(devoted to project)</a:t>
                      </a:r>
                      <a:endParaRPr lang="en-US" sz="2400">
                        <a:solidFill>
                          <a:srgbClr val="FFFF99"/>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marL="0" marR="0" algn="ctr">
                        <a:lnSpc>
                          <a:spcPct val="115000"/>
                        </a:lnSpc>
                        <a:spcBef>
                          <a:spcPts val="0"/>
                        </a:spcBef>
                        <a:spcAft>
                          <a:spcPts val="600"/>
                        </a:spcAft>
                        <a:tabLst>
                          <a:tab pos="914400" algn="l"/>
                          <a:tab pos="1371600" algn="l"/>
                          <a:tab pos="2514600" algn="l"/>
                          <a:tab pos="3200400" algn="l"/>
                        </a:tabLst>
                      </a:pPr>
                      <a:r>
                        <a:rPr lang="en-US" sz="1800">
                          <a:solidFill>
                            <a:srgbClr val="FFFF99"/>
                          </a:solidFill>
                          <a:effectLst/>
                        </a:rPr>
                        <a:t>Quantity</a:t>
                      </a:r>
                      <a:endParaRPr lang="en-US" sz="2400">
                        <a:solidFill>
                          <a:srgbClr val="FFFF99"/>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marL="0" marR="0" algn="ctr">
                        <a:lnSpc>
                          <a:spcPct val="115000"/>
                        </a:lnSpc>
                        <a:spcBef>
                          <a:spcPts val="0"/>
                        </a:spcBef>
                        <a:spcAft>
                          <a:spcPts val="600"/>
                        </a:spcAft>
                        <a:tabLst>
                          <a:tab pos="914400" algn="l"/>
                          <a:tab pos="1371600" algn="l"/>
                          <a:tab pos="2514600" algn="l"/>
                          <a:tab pos="3200400" algn="l"/>
                        </a:tabLst>
                      </a:pPr>
                      <a:r>
                        <a:rPr lang="en-US" sz="1800">
                          <a:solidFill>
                            <a:srgbClr val="FFFF99"/>
                          </a:solidFill>
                          <a:effectLst/>
                        </a:rPr>
                        <a:t>Computation</a:t>
                      </a:r>
                      <a:endParaRPr lang="en-US" sz="2400">
                        <a:solidFill>
                          <a:srgbClr val="FFFF99"/>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marL="0" marR="0" algn="ctr">
                        <a:lnSpc>
                          <a:spcPct val="115000"/>
                        </a:lnSpc>
                        <a:spcBef>
                          <a:spcPts val="0"/>
                        </a:spcBef>
                        <a:spcAft>
                          <a:spcPts val="600"/>
                        </a:spcAft>
                        <a:tabLst>
                          <a:tab pos="914400" algn="l"/>
                          <a:tab pos="1371600" algn="l"/>
                          <a:tab pos="2514600" algn="l"/>
                          <a:tab pos="3200400" algn="l"/>
                        </a:tabLst>
                      </a:pPr>
                      <a:r>
                        <a:rPr lang="en-US" sz="1800" dirty="0">
                          <a:solidFill>
                            <a:srgbClr val="FFFF99"/>
                          </a:solidFill>
                          <a:effectLst/>
                        </a:rPr>
                        <a:t>Total</a:t>
                      </a:r>
                      <a:endParaRPr lang="en-US" sz="2400" dirty="0">
                        <a:solidFill>
                          <a:srgbClr val="FFFF99"/>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r>
              <a:tr h="489222">
                <a:tc>
                  <a:txBody>
                    <a:bodyPr/>
                    <a:lstStyle/>
                    <a:p>
                      <a:pPr marL="0" marR="0">
                        <a:lnSpc>
                          <a:spcPct val="115000"/>
                        </a:lnSpc>
                        <a:spcBef>
                          <a:spcPts val="0"/>
                        </a:spcBef>
                        <a:spcAft>
                          <a:spcPts val="600"/>
                        </a:spcAft>
                        <a:tabLst>
                          <a:tab pos="914400" algn="l"/>
                          <a:tab pos="1371600" algn="l"/>
                          <a:tab pos="2514600" algn="l"/>
                          <a:tab pos="3200400" algn="l"/>
                        </a:tabLst>
                      </a:pPr>
                      <a:r>
                        <a:rPr lang="en-US" sz="1600">
                          <a:effectLst/>
                        </a:rPr>
                        <a:t>1 Data entry</a:t>
                      </a:r>
                      <a:endParaRPr lang="en-US" sz="20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nSpc>
                          <a:spcPct val="115000"/>
                        </a:lnSpc>
                        <a:spcBef>
                          <a:spcPts val="0"/>
                        </a:spcBef>
                        <a:spcAft>
                          <a:spcPts val="600"/>
                        </a:spcAft>
                        <a:tabLst>
                          <a:tab pos="914400" algn="l"/>
                          <a:tab pos="1371600" algn="l"/>
                          <a:tab pos="2514600" algn="l"/>
                          <a:tab pos="3200400" algn="l"/>
                        </a:tabLst>
                      </a:pPr>
                      <a:r>
                        <a:rPr lang="en-US" sz="1600">
                          <a:effectLst/>
                        </a:rPr>
                        <a:t>     $20</a:t>
                      </a:r>
                      <a:endParaRPr lang="en-US" sz="20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nSpc>
                          <a:spcPct val="115000"/>
                        </a:lnSpc>
                        <a:spcBef>
                          <a:spcPts val="0"/>
                        </a:spcBef>
                        <a:spcAft>
                          <a:spcPts val="600"/>
                        </a:spcAft>
                        <a:tabLst>
                          <a:tab pos="914400" algn="l"/>
                          <a:tab pos="1371600" algn="l"/>
                          <a:tab pos="2514600" algn="l"/>
                          <a:tab pos="3200400" algn="l"/>
                        </a:tabLst>
                      </a:pPr>
                      <a:r>
                        <a:rPr lang="en-US" sz="1600">
                          <a:effectLst/>
                        </a:rPr>
                        <a:t>per hour</a:t>
                      </a:r>
                      <a:endParaRPr lang="en-US" sz="20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nSpc>
                          <a:spcPct val="115000"/>
                        </a:lnSpc>
                        <a:spcBef>
                          <a:spcPts val="0"/>
                        </a:spcBef>
                        <a:spcAft>
                          <a:spcPts val="600"/>
                        </a:spcAft>
                        <a:tabLst>
                          <a:tab pos="914400" algn="l"/>
                          <a:tab pos="1371600" algn="l"/>
                          <a:tab pos="2514600" algn="l"/>
                          <a:tab pos="3200400" algn="l"/>
                        </a:tabLst>
                      </a:pPr>
                      <a:r>
                        <a:rPr lang="en-US" sz="1600">
                          <a:effectLst/>
                        </a:rPr>
                        <a:t>n/a</a:t>
                      </a:r>
                      <a:endParaRPr lang="en-US" sz="20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nSpc>
                          <a:spcPct val="115000"/>
                        </a:lnSpc>
                        <a:spcBef>
                          <a:spcPts val="0"/>
                        </a:spcBef>
                        <a:spcAft>
                          <a:spcPts val="600"/>
                        </a:spcAft>
                        <a:tabLst>
                          <a:tab pos="914400" algn="l"/>
                          <a:tab pos="1371600" algn="l"/>
                          <a:tab pos="2514600" algn="l"/>
                          <a:tab pos="3200400" algn="l"/>
                        </a:tabLst>
                      </a:pPr>
                      <a:r>
                        <a:rPr lang="en-US" sz="1600">
                          <a:effectLst/>
                        </a:rPr>
                        <a:t>500 hours</a:t>
                      </a:r>
                      <a:endParaRPr lang="en-US" sz="20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nSpc>
                          <a:spcPct val="115000"/>
                        </a:lnSpc>
                        <a:spcBef>
                          <a:spcPts val="0"/>
                        </a:spcBef>
                        <a:spcAft>
                          <a:spcPts val="600"/>
                        </a:spcAft>
                        <a:tabLst>
                          <a:tab pos="914400" algn="l"/>
                          <a:tab pos="1371600" algn="l"/>
                          <a:tab pos="2514600" algn="l"/>
                          <a:tab pos="3200400" algn="l"/>
                        </a:tabLst>
                      </a:pPr>
                      <a:r>
                        <a:rPr lang="en-US" sz="1400">
                          <a:effectLst/>
                        </a:rPr>
                        <a:t>$20 x 500</a:t>
                      </a:r>
                      <a:endParaRPr lang="en-US" sz="20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nSpc>
                          <a:spcPct val="115000"/>
                        </a:lnSpc>
                        <a:spcBef>
                          <a:spcPts val="0"/>
                        </a:spcBef>
                        <a:spcAft>
                          <a:spcPts val="600"/>
                        </a:spcAft>
                        <a:tabLst>
                          <a:tab pos="914400" algn="l"/>
                          <a:tab pos="1371600" algn="l"/>
                          <a:tab pos="2514600" algn="l"/>
                          <a:tab pos="3200400" algn="l"/>
                        </a:tabLst>
                      </a:pPr>
                      <a:r>
                        <a:rPr lang="en-US" sz="1600">
                          <a:effectLst/>
                        </a:rPr>
                        <a:t>   $10,000</a:t>
                      </a:r>
                      <a:endParaRPr lang="en-US" sz="20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r>
              <a:tr h="489222">
                <a:tc>
                  <a:txBody>
                    <a:bodyPr/>
                    <a:lstStyle/>
                    <a:p>
                      <a:pPr marL="0" marR="0">
                        <a:lnSpc>
                          <a:spcPct val="115000"/>
                        </a:lnSpc>
                        <a:spcBef>
                          <a:spcPts val="0"/>
                        </a:spcBef>
                        <a:spcAft>
                          <a:spcPts val="600"/>
                        </a:spcAft>
                        <a:tabLst>
                          <a:tab pos="914400" algn="l"/>
                          <a:tab pos="1371600" algn="l"/>
                          <a:tab pos="2514600" algn="l"/>
                          <a:tab pos="3200400" algn="l"/>
                        </a:tabLst>
                      </a:pPr>
                      <a:r>
                        <a:rPr lang="en-US" sz="1600">
                          <a:effectLst/>
                        </a:rPr>
                        <a:t>3 Technicians</a:t>
                      </a:r>
                      <a:endParaRPr lang="en-US" sz="20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nSpc>
                          <a:spcPct val="115000"/>
                        </a:lnSpc>
                        <a:spcBef>
                          <a:spcPts val="0"/>
                        </a:spcBef>
                        <a:spcAft>
                          <a:spcPts val="600"/>
                        </a:spcAft>
                        <a:tabLst>
                          <a:tab pos="914400" algn="l"/>
                          <a:tab pos="1371600" algn="l"/>
                          <a:tab pos="2514600" algn="l"/>
                          <a:tab pos="3200400" algn="l"/>
                        </a:tabLst>
                      </a:pPr>
                      <a:r>
                        <a:rPr lang="en-US" sz="1600">
                          <a:effectLst/>
                        </a:rPr>
                        <a:t>$35,000</a:t>
                      </a:r>
                      <a:endParaRPr lang="en-US" sz="20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nSpc>
                          <a:spcPct val="115000"/>
                        </a:lnSpc>
                        <a:spcBef>
                          <a:spcPts val="0"/>
                        </a:spcBef>
                        <a:spcAft>
                          <a:spcPts val="600"/>
                        </a:spcAft>
                        <a:tabLst>
                          <a:tab pos="914400" algn="l"/>
                          <a:tab pos="1371600" algn="l"/>
                          <a:tab pos="2514600" algn="l"/>
                          <a:tab pos="3200400" algn="l"/>
                        </a:tabLst>
                      </a:pPr>
                      <a:r>
                        <a:rPr lang="en-US" sz="1600">
                          <a:effectLst/>
                        </a:rPr>
                        <a:t>annually</a:t>
                      </a:r>
                      <a:endParaRPr lang="en-US" sz="20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nSpc>
                          <a:spcPct val="115000"/>
                        </a:lnSpc>
                        <a:spcBef>
                          <a:spcPts val="0"/>
                        </a:spcBef>
                        <a:spcAft>
                          <a:spcPts val="600"/>
                        </a:spcAft>
                        <a:tabLst>
                          <a:tab pos="914400" algn="l"/>
                          <a:tab pos="1371600" algn="l"/>
                          <a:tab pos="2514600" algn="l"/>
                          <a:tab pos="3200400" algn="l"/>
                        </a:tabLst>
                      </a:pPr>
                      <a:r>
                        <a:rPr lang="en-US" sz="1600">
                          <a:effectLst/>
                        </a:rPr>
                        <a:t>50%</a:t>
                      </a:r>
                      <a:endParaRPr lang="en-US" sz="20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nSpc>
                          <a:spcPct val="115000"/>
                        </a:lnSpc>
                        <a:spcBef>
                          <a:spcPts val="0"/>
                        </a:spcBef>
                        <a:spcAft>
                          <a:spcPts val="600"/>
                        </a:spcAft>
                        <a:tabLst>
                          <a:tab pos="914400" algn="l"/>
                          <a:tab pos="1371600" algn="l"/>
                          <a:tab pos="2514600" algn="l"/>
                          <a:tab pos="3200400" algn="l"/>
                        </a:tabLst>
                      </a:pPr>
                      <a:r>
                        <a:rPr lang="en-US" sz="1600">
                          <a:effectLst/>
                        </a:rPr>
                        <a:t>3 years</a:t>
                      </a:r>
                      <a:endParaRPr lang="en-US" sz="20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nSpc>
                          <a:spcPct val="115000"/>
                        </a:lnSpc>
                        <a:spcBef>
                          <a:spcPts val="0"/>
                        </a:spcBef>
                        <a:spcAft>
                          <a:spcPts val="600"/>
                        </a:spcAft>
                        <a:tabLst>
                          <a:tab pos="914400" algn="l"/>
                          <a:tab pos="1371600" algn="l"/>
                          <a:tab pos="2514600" algn="l"/>
                          <a:tab pos="3200400" algn="l"/>
                        </a:tabLst>
                      </a:pPr>
                      <a:r>
                        <a:rPr lang="en-US" sz="1400">
                          <a:effectLst/>
                        </a:rPr>
                        <a:t>$35,000 X 0.5 X 3x3          </a:t>
                      </a:r>
                      <a:endParaRPr lang="en-US" sz="20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nSpc>
                          <a:spcPct val="115000"/>
                        </a:lnSpc>
                        <a:spcBef>
                          <a:spcPts val="0"/>
                        </a:spcBef>
                        <a:spcAft>
                          <a:spcPts val="600"/>
                        </a:spcAft>
                        <a:tabLst>
                          <a:tab pos="914400" algn="l"/>
                          <a:tab pos="1371600" algn="l"/>
                          <a:tab pos="2514600" algn="l"/>
                          <a:tab pos="3200400" algn="l"/>
                        </a:tabLst>
                      </a:pPr>
                      <a:r>
                        <a:rPr lang="en-US" sz="1600">
                          <a:effectLst/>
                        </a:rPr>
                        <a:t>$157,500</a:t>
                      </a:r>
                      <a:endParaRPr lang="en-US" sz="20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r>
              <a:tr h="489222">
                <a:tc>
                  <a:txBody>
                    <a:bodyPr/>
                    <a:lstStyle/>
                    <a:p>
                      <a:pPr marL="0" marR="0">
                        <a:lnSpc>
                          <a:spcPct val="115000"/>
                        </a:lnSpc>
                        <a:spcBef>
                          <a:spcPts val="0"/>
                        </a:spcBef>
                        <a:spcAft>
                          <a:spcPts val="600"/>
                        </a:spcAft>
                        <a:tabLst>
                          <a:tab pos="914400" algn="l"/>
                          <a:tab pos="1371600" algn="l"/>
                          <a:tab pos="2514600" algn="l"/>
                          <a:tab pos="3200400" algn="l"/>
                        </a:tabLst>
                      </a:pPr>
                      <a:r>
                        <a:rPr lang="en-US" sz="1600">
                          <a:effectLst/>
                        </a:rPr>
                        <a:t> </a:t>
                      </a:r>
                      <a:endParaRPr lang="en-US" sz="20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nSpc>
                          <a:spcPct val="115000"/>
                        </a:lnSpc>
                        <a:spcBef>
                          <a:spcPts val="0"/>
                        </a:spcBef>
                        <a:spcAft>
                          <a:spcPts val="600"/>
                        </a:spcAft>
                        <a:tabLst>
                          <a:tab pos="914400" algn="l"/>
                          <a:tab pos="1371600" algn="l"/>
                          <a:tab pos="2514600" algn="l"/>
                          <a:tab pos="3200400" algn="l"/>
                        </a:tabLst>
                      </a:pPr>
                      <a:r>
                        <a:rPr lang="en-US" sz="1600">
                          <a:effectLst/>
                        </a:rPr>
                        <a:t> </a:t>
                      </a:r>
                      <a:endParaRPr lang="en-US" sz="20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nSpc>
                          <a:spcPct val="115000"/>
                        </a:lnSpc>
                        <a:spcBef>
                          <a:spcPts val="0"/>
                        </a:spcBef>
                        <a:spcAft>
                          <a:spcPts val="600"/>
                        </a:spcAft>
                        <a:tabLst>
                          <a:tab pos="914400" algn="l"/>
                          <a:tab pos="1371600" algn="l"/>
                          <a:tab pos="2514600" algn="l"/>
                          <a:tab pos="3200400" algn="l"/>
                        </a:tabLst>
                      </a:pPr>
                      <a:r>
                        <a:rPr lang="en-US" sz="1600">
                          <a:effectLst/>
                        </a:rPr>
                        <a:t> </a:t>
                      </a:r>
                      <a:endParaRPr lang="en-US" sz="20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nSpc>
                          <a:spcPct val="115000"/>
                        </a:lnSpc>
                        <a:spcBef>
                          <a:spcPts val="0"/>
                        </a:spcBef>
                        <a:spcAft>
                          <a:spcPts val="600"/>
                        </a:spcAft>
                        <a:tabLst>
                          <a:tab pos="914400" algn="l"/>
                          <a:tab pos="1371600" algn="l"/>
                          <a:tab pos="2514600" algn="l"/>
                          <a:tab pos="3200400" algn="l"/>
                        </a:tabLst>
                      </a:pPr>
                      <a:r>
                        <a:rPr lang="en-US" sz="1600">
                          <a:effectLst/>
                        </a:rPr>
                        <a:t> </a:t>
                      </a:r>
                      <a:endParaRPr lang="en-US" sz="20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nSpc>
                          <a:spcPct val="115000"/>
                        </a:lnSpc>
                        <a:spcBef>
                          <a:spcPts val="0"/>
                        </a:spcBef>
                        <a:spcAft>
                          <a:spcPts val="600"/>
                        </a:spcAft>
                        <a:tabLst>
                          <a:tab pos="914400" algn="l"/>
                          <a:tab pos="1371600" algn="l"/>
                          <a:tab pos="2514600" algn="l"/>
                          <a:tab pos="3200400" algn="l"/>
                        </a:tabLst>
                      </a:pPr>
                      <a:r>
                        <a:rPr lang="en-US" sz="1600">
                          <a:effectLst/>
                        </a:rPr>
                        <a:t> </a:t>
                      </a:r>
                      <a:endParaRPr lang="en-US" sz="20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nSpc>
                          <a:spcPct val="115000"/>
                        </a:lnSpc>
                        <a:spcBef>
                          <a:spcPts val="0"/>
                        </a:spcBef>
                        <a:spcAft>
                          <a:spcPts val="600"/>
                        </a:spcAft>
                        <a:tabLst>
                          <a:tab pos="914400" algn="l"/>
                          <a:tab pos="1371600" algn="l"/>
                          <a:tab pos="2514600" algn="l"/>
                          <a:tab pos="3200400" algn="l"/>
                        </a:tabLst>
                      </a:pPr>
                      <a:r>
                        <a:rPr lang="en-US" sz="1400" dirty="0" smtClean="0">
                          <a:effectLst/>
                        </a:rPr>
                        <a:t>Total Personnel</a:t>
                      </a:r>
                      <a:endParaRPr lang="en-US" sz="20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nSpc>
                          <a:spcPct val="115000"/>
                        </a:lnSpc>
                        <a:spcBef>
                          <a:spcPts val="0"/>
                        </a:spcBef>
                        <a:spcAft>
                          <a:spcPts val="600"/>
                        </a:spcAft>
                        <a:tabLst>
                          <a:tab pos="914400" algn="l"/>
                          <a:tab pos="1371600" algn="l"/>
                          <a:tab pos="2514600" algn="l"/>
                          <a:tab pos="3200400" algn="l"/>
                        </a:tabLst>
                      </a:pPr>
                      <a:r>
                        <a:rPr lang="en-US" sz="1600" dirty="0">
                          <a:effectLst/>
                        </a:rPr>
                        <a:t>$167,500</a:t>
                      </a:r>
                      <a:endParaRPr lang="en-US" sz="20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r>
            </a:tbl>
          </a:graphicData>
        </a:graphic>
      </p:graphicFrame>
      <p:sp>
        <p:nvSpPr>
          <p:cNvPr id="5" name="TextBox 4"/>
          <p:cNvSpPr txBox="1"/>
          <p:nvPr/>
        </p:nvSpPr>
        <p:spPr>
          <a:xfrm>
            <a:off x="939164" y="4982494"/>
            <a:ext cx="7264400" cy="1323439"/>
          </a:xfrm>
          <a:prstGeom prst="rect">
            <a:avLst/>
          </a:prstGeom>
          <a:noFill/>
        </p:spPr>
        <p:txBody>
          <a:bodyPr wrap="square" rtlCol="0">
            <a:spAutoFit/>
          </a:bodyPr>
          <a:lstStyle/>
          <a:p>
            <a:r>
              <a:rPr lang="en-US" sz="2000" i="1" dirty="0" smtClean="0"/>
              <a:t>These numbers must be supported and justified in the Personnel section of the Budget Narrative.  The positions or roles and how each contributes directly to the project or program must be explained in the Budget Narrative and/or the Technical Narrative. </a:t>
            </a:r>
            <a:endParaRPr lang="en-US" sz="2000" i="1" dirty="0"/>
          </a:p>
        </p:txBody>
      </p:sp>
      <p:sp>
        <p:nvSpPr>
          <p:cNvPr id="7" name="Slide Number Placeholder 6"/>
          <p:cNvSpPr>
            <a:spLocks noGrp="1"/>
          </p:cNvSpPr>
          <p:nvPr>
            <p:ph type="sldNum" sz="quarter" idx="12"/>
          </p:nvPr>
        </p:nvSpPr>
        <p:spPr/>
        <p:txBody>
          <a:bodyPr/>
          <a:lstStyle/>
          <a:p>
            <a:pPr>
              <a:defRPr/>
            </a:pPr>
            <a:fld id="{23E9205B-5CEE-144D-9AC5-6B4298FD56D3}" type="slidenum">
              <a:rPr lang="en-US" smtClean="0"/>
              <a:pPr>
                <a:defRPr/>
              </a:pPr>
              <a:t>60</a:t>
            </a:fld>
            <a:endParaRPr lang="en-US" dirty="0"/>
          </a:p>
        </p:txBody>
      </p:sp>
    </p:spTree>
    <p:extLst>
      <p:ext uri="{BB962C8B-B14F-4D97-AF65-F5344CB8AC3E}">
        <p14:creationId xmlns:p14="http://schemas.microsoft.com/office/powerpoint/2010/main" val="231544003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3840" y="254318"/>
            <a:ext cx="4754880" cy="1143000"/>
          </a:xfrm>
        </p:spPr>
        <p:txBody>
          <a:bodyPr/>
          <a:lstStyle/>
          <a:p>
            <a:r>
              <a:rPr lang="en-US" dirty="0" smtClean="0"/>
              <a:t>Fringe Benefits</a:t>
            </a:r>
            <a:endParaRPr lang="en-US" dirty="0"/>
          </a:p>
        </p:txBody>
      </p:sp>
      <p:sp>
        <p:nvSpPr>
          <p:cNvPr id="3" name="Content Placeholder 2"/>
          <p:cNvSpPr>
            <a:spLocks noGrp="1"/>
          </p:cNvSpPr>
          <p:nvPr>
            <p:ph idx="1"/>
          </p:nvPr>
        </p:nvSpPr>
        <p:spPr>
          <a:xfrm>
            <a:off x="457200" y="1549400"/>
            <a:ext cx="8229600" cy="4942840"/>
          </a:xfrm>
        </p:spPr>
        <p:txBody>
          <a:bodyPr/>
          <a:lstStyle/>
          <a:p>
            <a:r>
              <a:rPr lang="en-US" sz="2400" dirty="0" smtClean="0"/>
              <a:t>Refers </a:t>
            </a:r>
            <a:r>
              <a:rPr lang="en-US" sz="2400" dirty="0"/>
              <a:t>to the allowances and services provided by employers to their employees as compensation in addition to regular salaries and </a:t>
            </a:r>
            <a:r>
              <a:rPr lang="en-US" sz="2400" dirty="0" smtClean="0"/>
              <a:t>wages</a:t>
            </a:r>
          </a:p>
          <a:p>
            <a:r>
              <a:rPr lang="en-US" sz="2400" dirty="0" smtClean="0"/>
              <a:t>Include</a:t>
            </a:r>
            <a:r>
              <a:rPr lang="en-US" sz="2400" dirty="0"/>
              <a:t>, but are not limited to, the costs of leave (vacation, family-related, sick or military), employee insurance, pensions, and unemployment benefit </a:t>
            </a:r>
            <a:r>
              <a:rPr lang="en-US" sz="2400" dirty="0" smtClean="0"/>
              <a:t>plans </a:t>
            </a:r>
          </a:p>
          <a:p>
            <a:r>
              <a:rPr lang="en-US" sz="2400" dirty="0" smtClean="0"/>
              <a:t>Should </a:t>
            </a:r>
            <a:r>
              <a:rPr lang="en-US" sz="2400" dirty="0"/>
              <a:t>be based on actual known costs or an established </a:t>
            </a:r>
            <a:r>
              <a:rPr lang="en-US" sz="2400" dirty="0" smtClean="0"/>
              <a:t>formula  </a:t>
            </a:r>
          </a:p>
          <a:p>
            <a:r>
              <a:rPr lang="en-US" sz="2400" dirty="0" smtClean="0"/>
              <a:t>For salaried </a:t>
            </a:r>
            <a:r>
              <a:rPr lang="en-US" sz="2400" dirty="0"/>
              <a:t>personnel listed in </a:t>
            </a:r>
            <a:r>
              <a:rPr lang="en-US" sz="2400" dirty="0" smtClean="0"/>
              <a:t>Personnel and </a:t>
            </a:r>
            <a:r>
              <a:rPr lang="en-US" sz="2400" dirty="0"/>
              <a:t>only for the percentage of time devoted to the </a:t>
            </a:r>
            <a:r>
              <a:rPr lang="en-US" sz="2400" dirty="0" smtClean="0"/>
              <a:t>project  </a:t>
            </a:r>
          </a:p>
          <a:p>
            <a:r>
              <a:rPr lang="en-US" sz="2400" dirty="0" smtClean="0"/>
              <a:t>Fringe </a:t>
            </a:r>
            <a:r>
              <a:rPr lang="en-US" sz="2400" dirty="0"/>
              <a:t>benefits on overtime </a:t>
            </a:r>
            <a:r>
              <a:rPr lang="en-US" sz="2400" dirty="0" smtClean="0"/>
              <a:t>hours </a:t>
            </a:r>
            <a:r>
              <a:rPr lang="en-US" sz="2400" dirty="0"/>
              <a:t>limited to FICA, Workman’s Compensation, and Unemployment </a:t>
            </a:r>
            <a:r>
              <a:rPr lang="en-US" sz="2400" dirty="0" smtClean="0"/>
              <a:t>Compensation</a:t>
            </a:r>
            <a:endParaRPr lang="en-US" sz="2800" dirty="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61</a:t>
            </a:fld>
            <a:endParaRPr lang="en-US" dirty="0"/>
          </a:p>
        </p:txBody>
      </p:sp>
    </p:spTree>
    <p:extLst>
      <p:ext uri="{BB962C8B-B14F-4D97-AF65-F5344CB8AC3E}">
        <p14:creationId xmlns:p14="http://schemas.microsoft.com/office/powerpoint/2010/main" val="196838679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5280" y="254318"/>
            <a:ext cx="7284720" cy="1143000"/>
          </a:xfrm>
        </p:spPr>
        <p:txBody>
          <a:bodyPr/>
          <a:lstStyle/>
          <a:p>
            <a:r>
              <a:rPr lang="en-US" dirty="0" smtClean="0"/>
              <a:t>Fringe Benefits – Budget Example</a:t>
            </a:r>
            <a:endParaRPr lang="en-US" dirty="0"/>
          </a:p>
        </p:txBody>
      </p:sp>
      <p:sp>
        <p:nvSpPr>
          <p:cNvPr id="5" name="TextBox 4"/>
          <p:cNvSpPr txBox="1"/>
          <p:nvPr/>
        </p:nvSpPr>
        <p:spPr>
          <a:xfrm>
            <a:off x="324484" y="5150570"/>
            <a:ext cx="8433436" cy="1323439"/>
          </a:xfrm>
          <a:prstGeom prst="rect">
            <a:avLst/>
          </a:prstGeom>
          <a:noFill/>
        </p:spPr>
        <p:txBody>
          <a:bodyPr wrap="square" rtlCol="0">
            <a:spAutoFit/>
          </a:bodyPr>
          <a:lstStyle/>
          <a:p>
            <a:r>
              <a:rPr lang="en-US" sz="2000" i="1" dirty="0" smtClean="0"/>
              <a:t>The fringe benefits budgeted and the fringe benefit rate must be described and supported in the Fringe Benefits section of the Budget Narrative.  The positions or roles and how each contributes directly to the project or program must be explained in the Budget Narrative and/or the Technical Narrative. </a:t>
            </a:r>
            <a:endParaRPr lang="en-US" sz="2000" i="1" dirty="0"/>
          </a:p>
        </p:txBody>
      </p:sp>
      <p:sp>
        <p:nvSpPr>
          <p:cNvPr id="3" name="Content Placeholder 2"/>
          <p:cNvSpPr>
            <a:spLocks noGrp="1"/>
          </p:cNvSpPr>
          <p:nvPr>
            <p:ph idx="1"/>
          </p:nvPr>
        </p:nvSpPr>
        <p:spPr>
          <a:xfrm>
            <a:off x="177164" y="1576616"/>
            <a:ext cx="8728076" cy="1392414"/>
          </a:xfrm>
        </p:spPr>
        <p:txBody>
          <a:bodyPr/>
          <a:lstStyle/>
          <a:p>
            <a:r>
              <a:rPr lang="en-US" sz="2800" dirty="0" smtClean="0"/>
              <a:t>What to include:</a:t>
            </a:r>
          </a:p>
          <a:p>
            <a:pPr lvl="1"/>
            <a:r>
              <a:rPr lang="en-US" sz="2400" dirty="0" smtClean="0"/>
              <a:t>Identify </a:t>
            </a:r>
            <a:r>
              <a:rPr lang="en-US" sz="2400" dirty="0"/>
              <a:t>the </a:t>
            </a:r>
            <a:r>
              <a:rPr lang="en-US" sz="2400" dirty="0" smtClean="0"/>
              <a:t>organization’s </a:t>
            </a:r>
            <a:r>
              <a:rPr lang="en-US" sz="2400" dirty="0"/>
              <a:t>fringe benefit </a:t>
            </a:r>
            <a:r>
              <a:rPr lang="en-US" sz="2400" dirty="0" smtClean="0"/>
              <a:t>rate</a:t>
            </a:r>
          </a:p>
          <a:p>
            <a:pPr lvl="1"/>
            <a:r>
              <a:rPr lang="en-US" sz="2400" dirty="0" smtClean="0"/>
              <a:t>Explain </a:t>
            </a:r>
            <a:r>
              <a:rPr lang="en-US" sz="2400" dirty="0"/>
              <a:t>the base for the calculation for each </a:t>
            </a:r>
            <a:r>
              <a:rPr lang="en-US" sz="2400" dirty="0" smtClean="0"/>
              <a:t>position identified</a:t>
            </a:r>
          </a:p>
        </p:txBody>
      </p:sp>
      <p:graphicFrame>
        <p:nvGraphicFramePr>
          <p:cNvPr id="6" name="Table 5"/>
          <p:cNvGraphicFramePr>
            <a:graphicFrameLocks noGrp="1"/>
          </p:cNvGraphicFramePr>
          <p:nvPr>
            <p:extLst>
              <p:ext uri="{D42A27DB-BD31-4B8C-83A1-F6EECF244321}">
                <p14:modId xmlns:p14="http://schemas.microsoft.com/office/powerpoint/2010/main" val="1610526188"/>
              </p:ext>
            </p:extLst>
          </p:nvPr>
        </p:nvGraphicFramePr>
        <p:xfrm>
          <a:off x="456564" y="3148329"/>
          <a:ext cx="8178800" cy="1923650"/>
        </p:xfrm>
        <a:graphic>
          <a:graphicData uri="http://schemas.openxmlformats.org/drawingml/2006/table">
            <a:tbl>
              <a:tblPr firstRow="1" firstCol="1" bandRow="1">
                <a:tableStyleId>{5C22544A-7EE6-4342-B048-85BDC9FD1C3A}</a:tableStyleId>
              </a:tblPr>
              <a:tblGrid>
                <a:gridCol w="3390813"/>
                <a:gridCol w="1861471"/>
                <a:gridCol w="1372036"/>
                <a:gridCol w="1554480"/>
              </a:tblGrid>
              <a:tr h="908224">
                <a:tc>
                  <a:txBody>
                    <a:bodyPr/>
                    <a:lstStyle/>
                    <a:p>
                      <a:pPr marL="0" marR="0" algn="ctr">
                        <a:lnSpc>
                          <a:spcPct val="115000"/>
                        </a:lnSpc>
                        <a:spcBef>
                          <a:spcPts val="0"/>
                        </a:spcBef>
                        <a:spcAft>
                          <a:spcPts val="0"/>
                        </a:spcAft>
                      </a:pPr>
                      <a:r>
                        <a:rPr lang="en-US" sz="2000" dirty="0">
                          <a:solidFill>
                            <a:srgbClr val="FFFF99"/>
                          </a:solidFill>
                          <a:effectLst/>
                        </a:rPr>
                        <a:t>Position (s)</a:t>
                      </a:r>
                      <a:endParaRPr lang="en-US" sz="2800" dirty="0">
                        <a:solidFill>
                          <a:srgbClr val="FFFF99"/>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marL="0" marR="0" algn="ctr">
                        <a:lnSpc>
                          <a:spcPct val="115000"/>
                        </a:lnSpc>
                        <a:spcBef>
                          <a:spcPts val="0"/>
                        </a:spcBef>
                        <a:spcAft>
                          <a:spcPts val="0"/>
                        </a:spcAft>
                      </a:pPr>
                      <a:r>
                        <a:rPr lang="en-US" sz="2000" dirty="0">
                          <a:solidFill>
                            <a:srgbClr val="FFFF99"/>
                          </a:solidFill>
                          <a:effectLst/>
                        </a:rPr>
                        <a:t>Total Compensation </a:t>
                      </a:r>
                      <a:r>
                        <a:rPr lang="en-US" sz="1800" dirty="0">
                          <a:solidFill>
                            <a:srgbClr val="FFFF99"/>
                          </a:solidFill>
                          <a:effectLst/>
                        </a:rPr>
                        <a:t>(life of project)</a:t>
                      </a:r>
                      <a:endParaRPr lang="en-US" sz="2800" dirty="0">
                        <a:solidFill>
                          <a:srgbClr val="FFFF99"/>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marL="0" marR="0" algn="ctr">
                        <a:lnSpc>
                          <a:spcPct val="115000"/>
                        </a:lnSpc>
                        <a:spcBef>
                          <a:spcPts val="0"/>
                        </a:spcBef>
                        <a:spcAft>
                          <a:spcPts val="0"/>
                        </a:spcAft>
                      </a:pPr>
                      <a:r>
                        <a:rPr lang="en-US" sz="2000">
                          <a:solidFill>
                            <a:srgbClr val="FFFF99"/>
                          </a:solidFill>
                          <a:effectLst/>
                        </a:rPr>
                        <a:t>Fringe %</a:t>
                      </a:r>
                      <a:endParaRPr lang="en-US" sz="2800">
                        <a:solidFill>
                          <a:srgbClr val="FFFF99"/>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marL="0" marR="0" algn="ctr">
                        <a:lnSpc>
                          <a:spcPct val="115000"/>
                        </a:lnSpc>
                        <a:spcBef>
                          <a:spcPts val="0"/>
                        </a:spcBef>
                        <a:spcAft>
                          <a:spcPts val="0"/>
                        </a:spcAft>
                      </a:pPr>
                      <a:r>
                        <a:rPr lang="en-US" sz="2000" dirty="0">
                          <a:solidFill>
                            <a:srgbClr val="FFFF99"/>
                          </a:solidFill>
                          <a:effectLst/>
                        </a:rPr>
                        <a:t>Total Fringe Benefit </a:t>
                      </a:r>
                      <a:r>
                        <a:rPr lang="en-US" sz="1800" dirty="0">
                          <a:solidFill>
                            <a:srgbClr val="FFFF99"/>
                          </a:solidFill>
                          <a:effectLst/>
                        </a:rPr>
                        <a:t>(life of project)</a:t>
                      </a:r>
                      <a:endParaRPr lang="en-US" sz="2800" dirty="0">
                        <a:solidFill>
                          <a:srgbClr val="FFFF99"/>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r>
              <a:tr h="462842">
                <a:tc>
                  <a:txBody>
                    <a:bodyPr/>
                    <a:lstStyle/>
                    <a:p>
                      <a:pPr marL="0" marR="0">
                        <a:lnSpc>
                          <a:spcPct val="115000"/>
                        </a:lnSpc>
                        <a:spcBef>
                          <a:spcPts val="0"/>
                        </a:spcBef>
                        <a:spcAft>
                          <a:spcPts val="0"/>
                        </a:spcAft>
                      </a:pPr>
                      <a:r>
                        <a:rPr lang="en-US" sz="2000">
                          <a:effectLst/>
                        </a:rPr>
                        <a:t>Technicians (3)</a:t>
                      </a:r>
                      <a:endParaRPr lang="en-US" sz="28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2000">
                          <a:effectLst/>
                        </a:rPr>
                        <a:t>$157,500</a:t>
                      </a:r>
                      <a:endParaRPr lang="en-US" sz="28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gn="ctr">
                        <a:lnSpc>
                          <a:spcPct val="115000"/>
                        </a:lnSpc>
                        <a:spcBef>
                          <a:spcPts val="0"/>
                        </a:spcBef>
                        <a:spcAft>
                          <a:spcPts val="0"/>
                        </a:spcAft>
                      </a:pPr>
                      <a:r>
                        <a:rPr lang="en-US" sz="2000" dirty="0">
                          <a:effectLst/>
                        </a:rPr>
                        <a:t>32</a:t>
                      </a:r>
                      <a:endParaRPr lang="en-US" sz="28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2000">
                          <a:effectLst/>
                        </a:rPr>
                        <a:t>$50,400</a:t>
                      </a:r>
                      <a:endParaRPr lang="en-US" sz="28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r>
              <a:tr h="462842">
                <a:tc>
                  <a:txBody>
                    <a:bodyPr/>
                    <a:lstStyle/>
                    <a:p>
                      <a:pPr marL="0" marR="0">
                        <a:lnSpc>
                          <a:spcPct val="115000"/>
                        </a:lnSpc>
                        <a:spcBef>
                          <a:spcPts val="0"/>
                        </a:spcBef>
                        <a:spcAft>
                          <a:spcPts val="0"/>
                        </a:spcAft>
                      </a:pPr>
                      <a:r>
                        <a:rPr lang="en-US" sz="2000">
                          <a:effectLst/>
                        </a:rPr>
                        <a:t> </a:t>
                      </a:r>
                      <a:endParaRPr lang="en-US" sz="28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2000" dirty="0">
                          <a:effectLst/>
                        </a:rPr>
                        <a:t> </a:t>
                      </a:r>
                      <a:endParaRPr lang="en-US" sz="28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2000">
                          <a:effectLst/>
                        </a:rPr>
                        <a:t>Total Fringe</a:t>
                      </a:r>
                      <a:endParaRPr lang="en-US" sz="28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2000" dirty="0">
                          <a:effectLst/>
                        </a:rPr>
                        <a:t>$50,400</a:t>
                      </a:r>
                      <a:endParaRPr lang="en-US" sz="28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r>
            </a:tbl>
          </a:graphicData>
        </a:graphic>
      </p:graphicFrame>
      <p:sp>
        <p:nvSpPr>
          <p:cNvPr id="9" name="Slide Number Placeholder 8"/>
          <p:cNvSpPr>
            <a:spLocks noGrp="1"/>
          </p:cNvSpPr>
          <p:nvPr>
            <p:ph type="sldNum" sz="quarter" idx="12"/>
          </p:nvPr>
        </p:nvSpPr>
        <p:spPr/>
        <p:txBody>
          <a:bodyPr/>
          <a:lstStyle/>
          <a:p>
            <a:pPr>
              <a:defRPr/>
            </a:pPr>
            <a:fld id="{23E9205B-5CEE-144D-9AC5-6B4298FD56D3}" type="slidenum">
              <a:rPr lang="en-US" smtClean="0"/>
              <a:pPr>
                <a:defRPr/>
              </a:pPr>
              <a:t>62</a:t>
            </a:fld>
            <a:endParaRPr lang="en-US" dirty="0"/>
          </a:p>
        </p:txBody>
      </p:sp>
    </p:spTree>
    <p:extLst>
      <p:ext uri="{BB962C8B-B14F-4D97-AF65-F5344CB8AC3E}">
        <p14:creationId xmlns:p14="http://schemas.microsoft.com/office/powerpoint/2010/main" val="204373622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3840" y="254318"/>
            <a:ext cx="4754880" cy="1143000"/>
          </a:xfrm>
        </p:spPr>
        <p:txBody>
          <a:bodyPr/>
          <a:lstStyle/>
          <a:p>
            <a:r>
              <a:rPr lang="en-US" dirty="0" smtClean="0"/>
              <a:t>Travel</a:t>
            </a:r>
            <a:endParaRPr lang="en-US" dirty="0"/>
          </a:p>
        </p:txBody>
      </p:sp>
      <p:sp>
        <p:nvSpPr>
          <p:cNvPr id="3" name="Content Placeholder 2"/>
          <p:cNvSpPr>
            <a:spLocks noGrp="1"/>
          </p:cNvSpPr>
          <p:nvPr>
            <p:ph idx="1"/>
          </p:nvPr>
        </p:nvSpPr>
        <p:spPr>
          <a:xfrm>
            <a:off x="457200" y="1549400"/>
            <a:ext cx="8229600" cy="4942840"/>
          </a:xfrm>
        </p:spPr>
        <p:txBody>
          <a:bodyPr/>
          <a:lstStyle/>
          <a:p>
            <a:r>
              <a:rPr lang="en-US" sz="2400" dirty="0"/>
              <a:t>R</a:t>
            </a:r>
            <a:r>
              <a:rPr lang="en-US" sz="2400" dirty="0" smtClean="0"/>
              <a:t>efers </a:t>
            </a:r>
            <a:r>
              <a:rPr lang="en-US" sz="2400" dirty="0"/>
              <a:t>to the expenses for transportation, lodging, subsistence, and related items incurred by employees who are in travel status on official business of the </a:t>
            </a:r>
            <a:r>
              <a:rPr lang="en-US" sz="2400" dirty="0" smtClean="0"/>
              <a:t>applicant </a:t>
            </a:r>
          </a:p>
          <a:p>
            <a:r>
              <a:rPr lang="en-US" sz="2400" dirty="0"/>
              <a:t>M</a:t>
            </a:r>
            <a:r>
              <a:rPr lang="en-US" sz="2400" dirty="0" smtClean="0"/>
              <a:t>ay </a:t>
            </a:r>
            <a:r>
              <a:rPr lang="en-US" sz="2400" dirty="0"/>
              <a:t>be charged on an actual cost basis, on a per diem or mileage basis in lieu of actual costs incurred, or on a combination of the two, </a:t>
            </a:r>
            <a:r>
              <a:rPr lang="en-US" sz="2400" dirty="0" smtClean="0"/>
              <a:t>provided: </a:t>
            </a:r>
          </a:p>
          <a:p>
            <a:pPr lvl="1"/>
            <a:r>
              <a:rPr lang="en-US" sz="2000" dirty="0"/>
              <a:t>M</a:t>
            </a:r>
            <a:r>
              <a:rPr lang="en-US" sz="2000" dirty="0" smtClean="0"/>
              <a:t>ethod </a:t>
            </a:r>
            <a:r>
              <a:rPr lang="en-US" sz="2000" dirty="0"/>
              <a:t>used is applied to an entire trip and not selected days of the </a:t>
            </a:r>
            <a:r>
              <a:rPr lang="en-US" sz="2000" dirty="0" smtClean="0"/>
              <a:t>trip</a:t>
            </a:r>
          </a:p>
          <a:p>
            <a:pPr lvl="1"/>
            <a:r>
              <a:rPr lang="en-US" sz="2000" dirty="0"/>
              <a:t>R</a:t>
            </a:r>
            <a:r>
              <a:rPr lang="en-US" sz="2000" dirty="0" smtClean="0"/>
              <a:t>esults </a:t>
            </a:r>
            <a:r>
              <a:rPr lang="en-US" sz="2000" dirty="0"/>
              <a:t>in charges consistent with those normally allowed in like circumstances in the applicant’s non-federally funded activities and in accordance with applicant’s written travel reimbursement </a:t>
            </a:r>
            <a:r>
              <a:rPr lang="en-US" sz="2000" dirty="0" smtClean="0"/>
              <a:t>policies</a:t>
            </a:r>
          </a:p>
          <a:p>
            <a:r>
              <a:rPr lang="en-US" sz="2400" dirty="0"/>
              <a:t>D</a:t>
            </a:r>
            <a:r>
              <a:rPr lang="en-US" sz="2400" dirty="0" smtClean="0"/>
              <a:t>oes </a:t>
            </a:r>
            <a:r>
              <a:rPr lang="en-US" sz="2400" dirty="0"/>
              <a:t>not include travel expenses of a contractor or </a:t>
            </a:r>
            <a:r>
              <a:rPr lang="en-US" sz="2400" dirty="0" err="1" smtClean="0"/>
              <a:t>subrecipient</a:t>
            </a:r>
            <a:endParaRPr lang="en-US" sz="2800" dirty="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63</a:t>
            </a:fld>
            <a:endParaRPr lang="en-US" dirty="0"/>
          </a:p>
        </p:txBody>
      </p:sp>
    </p:spTree>
    <p:extLst>
      <p:ext uri="{BB962C8B-B14F-4D97-AF65-F5344CB8AC3E}">
        <p14:creationId xmlns:p14="http://schemas.microsoft.com/office/powerpoint/2010/main" val="398051840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3840" y="254318"/>
            <a:ext cx="4754880" cy="1143000"/>
          </a:xfrm>
        </p:spPr>
        <p:txBody>
          <a:bodyPr/>
          <a:lstStyle/>
          <a:p>
            <a:r>
              <a:rPr lang="en-US" dirty="0" smtClean="0"/>
              <a:t>Travel - </a:t>
            </a:r>
            <a:r>
              <a:rPr lang="en-US" sz="3600" dirty="0" smtClean="0"/>
              <a:t>continued</a:t>
            </a:r>
            <a:endParaRPr lang="en-US" sz="3600" dirty="0"/>
          </a:p>
        </p:txBody>
      </p:sp>
      <p:sp>
        <p:nvSpPr>
          <p:cNvPr id="3" name="Content Placeholder 2"/>
          <p:cNvSpPr>
            <a:spLocks noGrp="1"/>
          </p:cNvSpPr>
          <p:nvPr>
            <p:ph idx="1"/>
          </p:nvPr>
        </p:nvSpPr>
        <p:spPr>
          <a:xfrm>
            <a:off x="193040" y="1549400"/>
            <a:ext cx="8717280" cy="4942840"/>
          </a:xfrm>
        </p:spPr>
        <p:txBody>
          <a:bodyPr/>
          <a:lstStyle/>
          <a:p>
            <a:r>
              <a:rPr lang="en-US" sz="2400" dirty="0"/>
              <a:t>Indicate the estimated number of trips, number of travelers, points of origin and destination, and purpose of travel</a:t>
            </a:r>
          </a:p>
          <a:p>
            <a:r>
              <a:rPr lang="en-US" sz="2400" dirty="0"/>
              <a:t>Provide a justification indicating how each trip (or type of trip) is needed to achieve the goals and objectives of the project or program</a:t>
            </a:r>
          </a:p>
          <a:p>
            <a:r>
              <a:rPr lang="en-US" sz="2400" dirty="0" smtClean="0"/>
              <a:t>What to include for each trip:</a:t>
            </a:r>
          </a:p>
          <a:p>
            <a:pPr lvl="1"/>
            <a:r>
              <a:rPr lang="en-US" sz="2400" dirty="0" smtClean="0"/>
              <a:t>Itemize estimated travel </a:t>
            </a:r>
            <a:r>
              <a:rPr lang="en-US" sz="2400" dirty="0"/>
              <a:t>expenses of project personnel </a:t>
            </a:r>
            <a:endParaRPr lang="en-US" sz="2400" dirty="0" smtClean="0"/>
          </a:p>
          <a:p>
            <a:pPr lvl="2"/>
            <a:r>
              <a:rPr lang="en-US" sz="2000" dirty="0" smtClean="0"/>
              <a:t>Transportation</a:t>
            </a:r>
          </a:p>
          <a:p>
            <a:pPr lvl="2"/>
            <a:r>
              <a:rPr lang="en-US" sz="2000" dirty="0" smtClean="0"/>
              <a:t>Subsistence costs</a:t>
            </a:r>
          </a:p>
          <a:p>
            <a:pPr lvl="1"/>
            <a:r>
              <a:rPr lang="en-US" sz="2400" dirty="0" smtClean="0"/>
              <a:t>Show </a:t>
            </a:r>
            <a:r>
              <a:rPr lang="en-US" sz="2400" dirty="0"/>
              <a:t>the basis of </a:t>
            </a:r>
            <a:r>
              <a:rPr lang="en-US" sz="2400" dirty="0" smtClean="0"/>
              <a:t>computation for each type of travel expense (e.g</a:t>
            </a:r>
            <a:r>
              <a:rPr lang="en-US" sz="2400" dirty="0"/>
              <a:t>., current airline ticket quotes, past trips of a similar nature, federal government or organization travel policy, etc</a:t>
            </a:r>
            <a:r>
              <a:rPr lang="en-US" sz="2400" dirty="0" smtClean="0"/>
              <a:t>.)</a:t>
            </a:r>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64</a:t>
            </a:fld>
            <a:endParaRPr lang="en-US" dirty="0"/>
          </a:p>
        </p:txBody>
      </p:sp>
    </p:spTree>
    <p:extLst>
      <p:ext uri="{BB962C8B-B14F-4D97-AF65-F5344CB8AC3E}">
        <p14:creationId xmlns:p14="http://schemas.microsoft.com/office/powerpoint/2010/main" val="188236977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5280" y="254318"/>
            <a:ext cx="7284720" cy="1143000"/>
          </a:xfrm>
        </p:spPr>
        <p:txBody>
          <a:bodyPr/>
          <a:lstStyle/>
          <a:p>
            <a:r>
              <a:rPr lang="en-US" dirty="0" smtClean="0"/>
              <a:t>Travel Benefits – Budget Example</a:t>
            </a:r>
            <a:endParaRPr lang="en-US" dirty="0"/>
          </a:p>
        </p:txBody>
      </p:sp>
      <p:sp>
        <p:nvSpPr>
          <p:cNvPr id="5" name="TextBox 4"/>
          <p:cNvSpPr txBox="1"/>
          <p:nvPr/>
        </p:nvSpPr>
        <p:spPr>
          <a:xfrm>
            <a:off x="324484" y="5150570"/>
            <a:ext cx="8433436" cy="1323439"/>
          </a:xfrm>
          <a:prstGeom prst="rect">
            <a:avLst/>
          </a:prstGeom>
          <a:noFill/>
        </p:spPr>
        <p:txBody>
          <a:bodyPr wrap="square" rtlCol="0">
            <a:spAutoFit/>
          </a:bodyPr>
          <a:lstStyle/>
          <a:p>
            <a:r>
              <a:rPr lang="en-US" sz="2000" i="1" dirty="0" smtClean="0"/>
              <a:t>The travel must be described and supported in the Travel section of the Budget Narrative.  How the travel is necessary and contributes directly to the project or program must be explained in the Budget Narrative and/or the Technical Narrative. </a:t>
            </a:r>
            <a:endParaRPr lang="en-US" sz="2000" i="1" dirty="0"/>
          </a:p>
        </p:txBody>
      </p:sp>
      <p:graphicFrame>
        <p:nvGraphicFramePr>
          <p:cNvPr id="4" name="Table 3"/>
          <p:cNvGraphicFramePr>
            <a:graphicFrameLocks noGrp="1"/>
          </p:cNvGraphicFramePr>
          <p:nvPr>
            <p:extLst>
              <p:ext uri="{D42A27DB-BD31-4B8C-83A1-F6EECF244321}">
                <p14:modId xmlns:p14="http://schemas.microsoft.com/office/powerpoint/2010/main" val="3096257385"/>
              </p:ext>
            </p:extLst>
          </p:nvPr>
        </p:nvGraphicFramePr>
        <p:xfrm>
          <a:off x="324484" y="1788159"/>
          <a:ext cx="8341994" cy="3150734"/>
        </p:xfrm>
        <a:graphic>
          <a:graphicData uri="http://schemas.openxmlformats.org/drawingml/2006/table">
            <a:tbl>
              <a:tblPr firstRow="1" firstCol="1" bandRow="1">
                <a:tableStyleId>{5C22544A-7EE6-4342-B048-85BDC9FD1C3A}</a:tableStyleId>
              </a:tblPr>
              <a:tblGrid>
                <a:gridCol w="1169239"/>
                <a:gridCol w="1279787"/>
                <a:gridCol w="612256"/>
                <a:gridCol w="994917"/>
                <a:gridCol w="1071449"/>
                <a:gridCol w="918384"/>
                <a:gridCol w="1301045"/>
                <a:gridCol w="994917"/>
              </a:tblGrid>
              <a:tr h="868804">
                <a:tc>
                  <a:txBody>
                    <a:bodyPr/>
                    <a:lstStyle/>
                    <a:p>
                      <a:pPr marL="0" marR="0" algn="ctr">
                        <a:lnSpc>
                          <a:spcPct val="115000"/>
                        </a:lnSpc>
                        <a:spcBef>
                          <a:spcPts val="0"/>
                        </a:spcBef>
                        <a:spcAft>
                          <a:spcPts val="0"/>
                        </a:spcAft>
                      </a:pPr>
                      <a:r>
                        <a:rPr lang="en-US" sz="1600" dirty="0">
                          <a:solidFill>
                            <a:srgbClr val="FFFF99"/>
                          </a:solidFill>
                          <a:effectLst/>
                        </a:rPr>
                        <a:t>Purpose of Travel</a:t>
                      </a:r>
                      <a:endParaRPr lang="en-US" sz="2000" dirty="0">
                        <a:solidFill>
                          <a:srgbClr val="FFFF99"/>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marL="0" marR="0" algn="ctr">
                        <a:lnSpc>
                          <a:spcPct val="115000"/>
                        </a:lnSpc>
                        <a:spcBef>
                          <a:spcPts val="0"/>
                        </a:spcBef>
                        <a:spcAft>
                          <a:spcPts val="0"/>
                        </a:spcAft>
                      </a:pPr>
                      <a:r>
                        <a:rPr lang="en-US" sz="1600">
                          <a:solidFill>
                            <a:srgbClr val="FFFF99"/>
                          </a:solidFill>
                          <a:effectLst/>
                        </a:rPr>
                        <a:t>Destination</a:t>
                      </a:r>
                      <a:endParaRPr lang="en-US" sz="2000">
                        <a:solidFill>
                          <a:srgbClr val="FFFF99"/>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marL="0" marR="0" algn="ctr">
                        <a:lnSpc>
                          <a:spcPct val="115000"/>
                        </a:lnSpc>
                        <a:spcBef>
                          <a:spcPts val="0"/>
                        </a:spcBef>
                        <a:spcAft>
                          <a:spcPts val="0"/>
                        </a:spcAft>
                      </a:pPr>
                      <a:r>
                        <a:rPr lang="en-US" sz="1600">
                          <a:solidFill>
                            <a:srgbClr val="FFFF99"/>
                          </a:solidFill>
                          <a:effectLst/>
                        </a:rPr>
                        <a:t># Trips</a:t>
                      </a:r>
                      <a:endParaRPr lang="en-US" sz="2000">
                        <a:solidFill>
                          <a:srgbClr val="FFFF99"/>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marL="0" marR="0" algn="ctr">
                        <a:lnSpc>
                          <a:spcPct val="115000"/>
                        </a:lnSpc>
                        <a:spcBef>
                          <a:spcPts val="0"/>
                        </a:spcBef>
                        <a:spcAft>
                          <a:spcPts val="0"/>
                        </a:spcAft>
                      </a:pPr>
                      <a:r>
                        <a:rPr lang="en-US" sz="1600">
                          <a:solidFill>
                            <a:srgbClr val="FFFF99"/>
                          </a:solidFill>
                          <a:effectLst/>
                        </a:rPr>
                        <a:t># Travelers</a:t>
                      </a:r>
                      <a:endParaRPr lang="en-US" sz="2000">
                        <a:solidFill>
                          <a:srgbClr val="FFFF99"/>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marL="0" marR="0" algn="ctr">
                        <a:lnSpc>
                          <a:spcPct val="115000"/>
                        </a:lnSpc>
                        <a:spcBef>
                          <a:spcPts val="0"/>
                        </a:spcBef>
                        <a:spcAft>
                          <a:spcPts val="0"/>
                        </a:spcAft>
                      </a:pPr>
                      <a:r>
                        <a:rPr lang="en-US" sz="1600">
                          <a:solidFill>
                            <a:srgbClr val="FFFF99"/>
                          </a:solidFill>
                          <a:effectLst/>
                        </a:rPr>
                        <a:t>Item</a:t>
                      </a:r>
                      <a:endParaRPr lang="en-US" sz="2000">
                        <a:solidFill>
                          <a:srgbClr val="FFFF99"/>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marL="0" marR="0" algn="ctr">
                        <a:lnSpc>
                          <a:spcPct val="115000"/>
                        </a:lnSpc>
                        <a:spcBef>
                          <a:spcPts val="0"/>
                        </a:spcBef>
                        <a:spcAft>
                          <a:spcPts val="0"/>
                        </a:spcAft>
                      </a:pPr>
                      <a:r>
                        <a:rPr lang="en-US" sz="1600">
                          <a:solidFill>
                            <a:srgbClr val="FFFF99"/>
                          </a:solidFill>
                          <a:effectLst/>
                        </a:rPr>
                        <a:t>Quantity or Rate</a:t>
                      </a:r>
                      <a:endParaRPr lang="en-US" sz="2000">
                        <a:solidFill>
                          <a:srgbClr val="FFFF99"/>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marL="0" marR="0" algn="ctr">
                        <a:lnSpc>
                          <a:spcPct val="115000"/>
                        </a:lnSpc>
                        <a:spcBef>
                          <a:spcPts val="0"/>
                        </a:spcBef>
                        <a:spcAft>
                          <a:spcPts val="0"/>
                        </a:spcAft>
                      </a:pPr>
                      <a:r>
                        <a:rPr lang="en-US" sz="1600">
                          <a:solidFill>
                            <a:srgbClr val="FFFF99"/>
                          </a:solidFill>
                          <a:effectLst/>
                        </a:rPr>
                        <a:t>Computation</a:t>
                      </a:r>
                      <a:endParaRPr lang="en-US" sz="2000">
                        <a:solidFill>
                          <a:srgbClr val="FFFF99"/>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marL="0" marR="0" algn="ctr">
                        <a:lnSpc>
                          <a:spcPct val="115000"/>
                        </a:lnSpc>
                        <a:spcBef>
                          <a:spcPts val="0"/>
                        </a:spcBef>
                        <a:spcAft>
                          <a:spcPts val="0"/>
                        </a:spcAft>
                      </a:pPr>
                      <a:r>
                        <a:rPr lang="en-US" sz="1600" dirty="0">
                          <a:solidFill>
                            <a:srgbClr val="FFFF99"/>
                          </a:solidFill>
                          <a:effectLst/>
                        </a:rPr>
                        <a:t>Total</a:t>
                      </a:r>
                      <a:endParaRPr lang="en-US" sz="2000" dirty="0">
                        <a:solidFill>
                          <a:srgbClr val="FFFF99"/>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r>
              <a:tr h="421268">
                <a:tc>
                  <a:txBody>
                    <a:bodyPr/>
                    <a:lstStyle/>
                    <a:p>
                      <a:pPr marL="0" marR="0">
                        <a:lnSpc>
                          <a:spcPct val="115000"/>
                        </a:lnSpc>
                        <a:spcBef>
                          <a:spcPts val="0"/>
                        </a:spcBef>
                        <a:spcAft>
                          <a:spcPts val="0"/>
                        </a:spcAft>
                      </a:pPr>
                      <a:r>
                        <a:rPr lang="en-US" sz="1600">
                          <a:effectLst/>
                        </a:rPr>
                        <a:t>Monitoring</a:t>
                      </a:r>
                      <a:endParaRPr lang="en-US" sz="20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600">
                          <a:effectLst/>
                        </a:rPr>
                        <a:t>Bay of St. Louis</a:t>
                      </a:r>
                      <a:endParaRPr lang="en-US" sz="20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gn="ctr">
                        <a:lnSpc>
                          <a:spcPct val="115000"/>
                        </a:lnSpc>
                        <a:spcBef>
                          <a:spcPts val="0"/>
                        </a:spcBef>
                        <a:spcAft>
                          <a:spcPts val="0"/>
                        </a:spcAft>
                      </a:pPr>
                      <a:r>
                        <a:rPr lang="en-US" sz="1600">
                          <a:effectLst/>
                        </a:rPr>
                        <a:t>10</a:t>
                      </a:r>
                      <a:endParaRPr lang="en-US" sz="20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gn="ctr">
                        <a:lnSpc>
                          <a:spcPct val="115000"/>
                        </a:lnSpc>
                        <a:spcBef>
                          <a:spcPts val="0"/>
                        </a:spcBef>
                        <a:spcAft>
                          <a:spcPts val="0"/>
                        </a:spcAft>
                      </a:pPr>
                      <a:r>
                        <a:rPr lang="en-US" sz="1600">
                          <a:effectLst/>
                        </a:rPr>
                        <a:t>2</a:t>
                      </a:r>
                      <a:endParaRPr lang="en-US" sz="20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600">
                          <a:effectLst/>
                        </a:rPr>
                        <a:t>Per diem</a:t>
                      </a:r>
                      <a:endParaRPr lang="en-US" sz="20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gn="ctr">
                        <a:lnSpc>
                          <a:spcPct val="115000"/>
                        </a:lnSpc>
                        <a:spcBef>
                          <a:spcPts val="0"/>
                        </a:spcBef>
                        <a:spcAft>
                          <a:spcPts val="0"/>
                        </a:spcAft>
                      </a:pPr>
                      <a:r>
                        <a:rPr lang="en-US" sz="1400">
                          <a:effectLst/>
                        </a:rPr>
                        <a:t>$94</a:t>
                      </a:r>
                      <a:endParaRPr lang="en-US" sz="20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400">
                          <a:effectLst/>
                        </a:rPr>
                        <a:t>10x2x94</a:t>
                      </a:r>
                      <a:endParaRPr lang="en-US" sz="20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600">
                          <a:effectLst/>
                        </a:rPr>
                        <a:t>$1880</a:t>
                      </a:r>
                      <a:endParaRPr lang="en-US" sz="20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r>
              <a:tr h="868804">
                <a:tc>
                  <a:txBody>
                    <a:bodyPr/>
                    <a:lstStyle/>
                    <a:p>
                      <a:pPr marL="0" marR="0">
                        <a:lnSpc>
                          <a:spcPct val="115000"/>
                        </a:lnSpc>
                        <a:spcBef>
                          <a:spcPts val="0"/>
                        </a:spcBef>
                        <a:spcAft>
                          <a:spcPts val="0"/>
                        </a:spcAft>
                      </a:pPr>
                      <a:r>
                        <a:rPr lang="en-US" sz="1600">
                          <a:effectLst/>
                        </a:rPr>
                        <a:t>Monitoring</a:t>
                      </a:r>
                      <a:endParaRPr lang="en-US" sz="20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600">
                          <a:effectLst/>
                        </a:rPr>
                        <a:t>Bay of St. Louis</a:t>
                      </a:r>
                      <a:endParaRPr lang="en-US" sz="20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gn="ctr">
                        <a:lnSpc>
                          <a:spcPct val="115000"/>
                        </a:lnSpc>
                        <a:spcBef>
                          <a:spcPts val="0"/>
                        </a:spcBef>
                        <a:spcAft>
                          <a:spcPts val="0"/>
                        </a:spcAft>
                      </a:pPr>
                      <a:r>
                        <a:rPr lang="en-US" sz="1600">
                          <a:effectLst/>
                        </a:rPr>
                        <a:t>10</a:t>
                      </a:r>
                      <a:endParaRPr lang="en-US" sz="20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gn="ctr">
                        <a:lnSpc>
                          <a:spcPct val="115000"/>
                        </a:lnSpc>
                        <a:spcBef>
                          <a:spcPts val="0"/>
                        </a:spcBef>
                        <a:spcAft>
                          <a:spcPts val="0"/>
                        </a:spcAft>
                      </a:pPr>
                      <a:r>
                        <a:rPr lang="en-US" sz="1600">
                          <a:effectLst/>
                        </a:rPr>
                        <a:t>2</a:t>
                      </a:r>
                      <a:endParaRPr lang="en-US" sz="20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600">
                          <a:effectLst/>
                        </a:rPr>
                        <a:t>Travel-mileage</a:t>
                      </a:r>
                      <a:endParaRPr lang="en-US" sz="20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gn="ctr">
                        <a:lnSpc>
                          <a:spcPct val="115000"/>
                        </a:lnSpc>
                        <a:spcBef>
                          <a:spcPts val="0"/>
                        </a:spcBef>
                        <a:spcAft>
                          <a:spcPts val="0"/>
                        </a:spcAft>
                      </a:pPr>
                      <a:r>
                        <a:rPr lang="en-US" sz="1400">
                          <a:effectLst/>
                        </a:rPr>
                        <a:t>245 mi.</a:t>
                      </a:r>
                      <a:endParaRPr lang="en-US" sz="20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400">
                          <a:effectLst/>
                        </a:rPr>
                        <a:t>245x0.545x10</a:t>
                      </a:r>
                      <a:endParaRPr lang="en-US" sz="20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600">
                          <a:effectLst/>
                        </a:rPr>
                        <a:t>$1335</a:t>
                      </a:r>
                      <a:endParaRPr lang="en-US" sz="20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r>
              <a:tr h="868804">
                <a:tc>
                  <a:txBody>
                    <a:bodyPr/>
                    <a:lstStyle/>
                    <a:p>
                      <a:pPr marL="0" marR="0">
                        <a:lnSpc>
                          <a:spcPct val="115000"/>
                        </a:lnSpc>
                        <a:spcBef>
                          <a:spcPts val="0"/>
                        </a:spcBef>
                        <a:spcAft>
                          <a:spcPts val="0"/>
                        </a:spcAft>
                      </a:pPr>
                      <a:r>
                        <a:rPr lang="en-US" sz="1600">
                          <a:effectLst/>
                        </a:rPr>
                        <a:t> </a:t>
                      </a:r>
                      <a:endParaRPr lang="en-US" sz="20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600">
                          <a:effectLst/>
                        </a:rPr>
                        <a:t> </a:t>
                      </a:r>
                      <a:endParaRPr lang="en-US" sz="20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600">
                          <a:effectLst/>
                        </a:rPr>
                        <a:t> </a:t>
                      </a:r>
                      <a:endParaRPr lang="en-US" sz="20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600">
                          <a:effectLst/>
                        </a:rPr>
                        <a:t> </a:t>
                      </a:r>
                      <a:endParaRPr lang="en-US" sz="20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600">
                          <a:effectLst/>
                        </a:rPr>
                        <a:t> </a:t>
                      </a:r>
                      <a:endParaRPr lang="en-US" sz="20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600">
                          <a:effectLst/>
                        </a:rPr>
                        <a:t> </a:t>
                      </a:r>
                      <a:endParaRPr lang="en-US" sz="20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600">
                          <a:effectLst/>
                        </a:rPr>
                        <a:t>Subtotal Monitoring</a:t>
                      </a:r>
                      <a:endParaRPr lang="en-US" sz="20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600" dirty="0">
                          <a:effectLst/>
                        </a:rPr>
                        <a:t>$3135</a:t>
                      </a:r>
                      <a:endParaRPr lang="en-US" sz="20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r>
            </a:tbl>
          </a:graphicData>
        </a:graphic>
      </p:graphicFrame>
      <p:sp>
        <p:nvSpPr>
          <p:cNvPr id="9" name="Slide Number Placeholder 8"/>
          <p:cNvSpPr>
            <a:spLocks noGrp="1"/>
          </p:cNvSpPr>
          <p:nvPr>
            <p:ph type="sldNum" sz="quarter" idx="12"/>
          </p:nvPr>
        </p:nvSpPr>
        <p:spPr/>
        <p:txBody>
          <a:bodyPr/>
          <a:lstStyle/>
          <a:p>
            <a:pPr>
              <a:defRPr/>
            </a:pPr>
            <a:fld id="{23E9205B-5CEE-144D-9AC5-6B4298FD56D3}" type="slidenum">
              <a:rPr lang="en-US" smtClean="0"/>
              <a:pPr>
                <a:defRPr/>
              </a:pPr>
              <a:t>65</a:t>
            </a:fld>
            <a:endParaRPr lang="en-US" dirty="0"/>
          </a:p>
        </p:txBody>
      </p:sp>
    </p:spTree>
    <p:extLst>
      <p:ext uri="{BB962C8B-B14F-4D97-AF65-F5344CB8AC3E}">
        <p14:creationId xmlns:p14="http://schemas.microsoft.com/office/powerpoint/2010/main" val="46772744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3840" y="254318"/>
            <a:ext cx="4754880" cy="1143000"/>
          </a:xfrm>
        </p:spPr>
        <p:txBody>
          <a:bodyPr/>
          <a:lstStyle/>
          <a:p>
            <a:r>
              <a:rPr lang="en-US" dirty="0" smtClean="0"/>
              <a:t>Equipment</a:t>
            </a:r>
            <a:endParaRPr lang="en-US" sz="3600" dirty="0"/>
          </a:p>
        </p:txBody>
      </p:sp>
      <p:sp>
        <p:nvSpPr>
          <p:cNvPr id="3" name="Content Placeholder 2"/>
          <p:cNvSpPr>
            <a:spLocks noGrp="1"/>
          </p:cNvSpPr>
          <p:nvPr>
            <p:ph idx="1"/>
          </p:nvPr>
        </p:nvSpPr>
        <p:spPr>
          <a:xfrm>
            <a:off x="193040" y="1549400"/>
            <a:ext cx="8717280" cy="4942840"/>
          </a:xfrm>
        </p:spPr>
        <p:txBody>
          <a:bodyPr/>
          <a:lstStyle/>
          <a:p>
            <a:r>
              <a:rPr lang="en-US" sz="2800" dirty="0"/>
              <a:t>R</a:t>
            </a:r>
            <a:r>
              <a:rPr lang="en-US" sz="2800" dirty="0" smtClean="0"/>
              <a:t>efers </a:t>
            </a:r>
            <a:r>
              <a:rPr lang="en-US" sz="2800" dirty="0"/>
              <a:t>to tangible personal property (including information technology systems) </a:t>
            </a:r>
            <a:r>
              <a:rPr lang="en-US" sz="2800" dirty="0" smtClean="0"/>
              <a:t>having: </a:t>
            </a:r>
          </a:p>
          <a:p>
            <a:pPr lvl="1"/>
            <a:r>
              <a:rPr lang="en-US" sz="2400" dirty="0" smtClean="0"/>
              <a:t>a </a:t>
            </a:r>
            <a:r>
              <a:rPr lang="en-US" sz="2400" dirty="0"/>
              <a:t>useful life of more than one </a:t>
            </a:r>
            <a:r>
              <a:rPr lang="en-US" sz="2400" dirty="0" smtClean="0"/>
              <a:t>year, </a:t>
            </a:r>
            <a:r>
              <a:rPr lang="en-US" sz="2400" dirty="0"/>
              <a:t>and </a:t>
            </a:r>
            <a:endParaRPr lang="en-US" sz="2400" dirty="0" smtClean="0"/>
          </a:p>
          <a:p>
            <a:pPr lvl="1"/>
            <a:r>
              <a:rPr lang="en-US" sz="2400" dirty="0" smtClean="0"/>
              <a:t>a </a:t>
            </a:r>
            <a:r>
              <a:rPr lang="en-US" sz="2400" dirty="0"/>
              <a:t>per-unit acquisition cost which equals or exceeds the lesser of the capitalization level established by the applicant for financial statement purposes, or $</a:t>
            </a:r>
            <a:r>
              <a:rPr lang="en-US" sz="2400" dirty="0" smtClean="0"/>
              <a:t>5,000</a:t>
            </a:r>
          </a:p>
          <a:p>
            <a:r>
              <a:rPr lang="en-US" sz="2800" dirty="0" smtClean="0"/>
              <a:t>Does </a:t>
            </a:r>
            <a:r>
              <a:rPr lang="en-US" sz="2800" dirty="0"/>
              <a:t>not include maintenance or rental fees for </a:t>
            </a:r>
            <a:r>
              <a:rPr lang="en-US" sz="2800" dirty="0" smtClean="0"/>
              <a:t>equipment (include </a:t>
            </a:r>
            <a:r>
              <a:rPr lang="en-US" sz="2800" dirty="0"/>
              <a:t>in the “Other” line </a:t>
            </a:r>
            <a:r>
              <a:rPr lang="en-US" sz="2800" dirty="0" smtClean="0"/>
              <a:t>item) </a:t>
            </a:r>
          </a:p>
          <a:p>
            <a:r>
              <a:rPr lang="en-US" sz="2800" dirty="0" smtClean="0"/>
              <a:t>Expendable </a:t>
            </a:r>
            <a:r>
              <a:rPr lang="en-US" sz="2800" dirty="0"/>
              <a:t>items should be included in the “Supplies” </a:t>
            </a:r>
            <a:r>
              <a:rPr lang="en-US" sz="2800" dirty="0" smtClean="0"/>
              <a:t>category </a:t>
            </a:r>
          </a:p>
          <a:p>
            <a:endParaRPr lang="en-US" sz="2800" dirty="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66</a:t>
            </a:fld>
            <a:endParaRPr lang="en-US" dirty="0"/>
          </a:p>
        </p:txBody>
      </p:sp>
    </p:spTree>
    <p:extLst>
      <p:ext uri="{BB962C8B-B14F-4D97-AF65-F5344CB8AC3E}">
        <p14:creationId xmlns:p14="http://schemas.microsoft.com/office/powerpoint/2010/main" val="124021401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3840" y="254318"/>
            <a:ext cx="5943600" cy="1143000"/>
          </a:xfrm>
        </p:spPr>
        <p:txBody>
          <a:bodyPr/>
          <a:lstStyle/>
          <a:p>
            <a:r>
              <a:rPr lang="en-US" dirty="0" smtClean="0"/>
              <a:t>Equipment </a:t>
            </a:r>
            <a:r>
              <a:rPr lang="en-US" sz="3600" dirty="0" smtClean="0"/>
              <a:t>– What to Include</a:t>
            </a:r>
            <a:endParaRPr lang="en-US" sz="2800" dirty="0"/>
          </a:p>
        </p:txBody>
      </p:sp>
      <p:sp>
        <p:nvSpPr>
          <p:cNvPr id="3" name="Content Placeholder 2"/>
          <p:cNvSpPr>
            <a:spLocks noGrp="1"/>
          </p:cNvSpPr>
          <p:nvPr>
            <p:ph idx="1"/>
          </p:nvPr>
        </p:nvSpPr>
        <p:spPr>
          <a:xfrm>
            <a:off x="213360" y="1508760"/>
            <a:ext cx="8707120" cy="5003800"/>
          </a:xfrm>
        </p:spPr>
        <p:txBody>
          <a:bodyPr/>
          <a:lstStyle/>
          <a:p>
            <a:r>
              <a:rPr lang="en-US" sz="2800" dirty="0" smtClean="0"/>
              <a:t>Where </a:t>
            </a:r>
            <a:r>
              <a:rPr lang="en-US" sz="2800" dirty="0"/>
              <a:t>applicable, analyze the cost benefits of purchasing versus leasing equipment, especially high cost items and those subject to rapid technical </a:t>
            </a:r>
            <a:r>
              <a:rPr lang="en-US" sz="2800" dirty="0" smtClean="0"/>
              <a:t>advances</a:t>
            </a:r>
            <a:endParaRPr lang="en-US" sz="2800" dirty="0"/>
          </a:p>
          <a:p>
            <a:r>
              <a:rPr lang="en-US" sz="2800" dirty="0" smtClean="0"/>
              <a:t> For each item or type of item:</a:t>
            </a:r>
          </a:p>
          <a:p>
            <a:pPr lvl="1"/>
            <a:r>
              <a:rPr lang="en-US" sz="2400" dirty="0" smtClean="0"/>
              <a:t>Brief Description</a:t>
            </a:r>
          </a:p>
          <a:p>
            <a:pPr lvl="1"/>
            <a:r>
              <a:rPr lang="en-US" sz="2400" dirty="0" smtClean="0"/>
              <a:t>Indicate </a:t>
            </a:r>
            <a:r>
              <a:rPr lang="en-US" sz="2400" dirty="0"/>
              <a:t>the estimate unit cost for each item to be </a:t>
            </a:r>
            <a:r>
              <a:rPr lang="en-US" sz="2400" dirty="0" smtClean="0"/>
              <a:t>purchased </a:t>
            </a:r>
          </a:p>
          <a:p>
            <a:pPr lvl="1"/>
            <a:r>
              <a:rPr lang="en-US" sz="2400" dirty="0" smtClean="0"/>
              <a:t>Provide </a:t>
            </a:r>
            <a:r>
              <a:rPr lang="en-US" sz="2400" dirty="0"/>
              <a:t>the basis for cost </a:t>
            </a:r>
            <a:r>
              <a:rPr lang="en-US" sz="2400" dirty="0" smtClean="0"/>
              <a:t>estimates </a:t>
            </a:r>
          </a:p>
          <a:p>
            <a:pPr lvl="1"/>
            <a:r>
              <a:rPr lang="en-US" sz="2400" dirty="0" smtClean="0"/>
              <a:t>Briefly </a:t>
            </a:r>
            <a:r>
              <a:rPr lang="en-US" sz="2400" dirty="0"/>
              <a:t>justify the need for items of equipment to be purchased (i.e., explain how the equipment is necessary for the success of the project</a:t>
            </a:r>
            <a:r>
              <a:rPr lang="en-US" sz="2400" dirty="0" smtClean="0"/>
              <a:t>)</a:t>
            </a:r>
            <a:endParaRPr lang="en-US" sz="2400" dirty="0"/>
          </a:p>
          <a:p>
            <a:pPr lvl="1"/>
            <a:r>
              <a:rPr lang="en-US" sz="2400" dirty="0" smtClean="0"/>
              <a:t>Describe </a:t>
            </a:r>
            <a:r>
              <a:rPr lang="en-US" sz="2400" dirty="0"/>
              <a:t>the procurement method to be </a:t>
            </a:r>
            <a:r>
              <a:rPr lang="en-US" sz="2400" dirty="0" smtClean="0"/>
              <a:t>used</a:t>
            </a:r>
            <a:r>
              <a:rPr lang="en-US" sz="2400" dirty="0"/>
              <a:t> </a:t>
            </a:r>
            <a:r>
              <a:rPr lang="en-US" sz="1800" dirty="0" smtClean="0"/>
              <a:t>(</a:t>
            </a:r>
            <a:r>
              <a:rPr lang="en-US" sz="1800" i="1" dirty="0" smtClean="0"/>
              <a:t>Procurement Standards 2 CFR 200.317 </a:t>
            </a:r>
            <a:r>
              <a:rPr lang="en-US" sz="1800" i="1" dirty="0"/>
              <a:t>- </a:t>
            </a:r>
            <a:r>
              <a:rPr lang="en-US" sz="1800" i="1" dirty="0" smtClean="0"/>
              <a:t>200.326</a:t>
            </a:r>
            <a:r>
              <a:rPr lang="en-US" sz="1800" dirty="0" smtClean="0"/>
              <a:t>)</a:t>
            </a:r>
            <a:endParaRPr lang="en-US" sz="2400" dirty="0"/>
          </a:p>
          <a:p>
            <a:endParaRPr lang="en-US" sz="2800" dirty="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67</a:t>
            </a:fld>
            <a:endParaRPr lang="en-US" dirty="0"/>
          </a:p>
        </p:txBody>
      </p:sp>
    </p:spTree>
    <p:extLst>
      <p:ext uri="{BB962C8B-B14F-4D97-AF65-F5344CB8AC3E}">
        <p14:creationId xmlns:p14="http://schemas.microsoft.com/office/powerpoint/2010/main" val="248506351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13840" y="254318"/>
            <a:ext cx="5943600" cy="1143000"/>
          </a:xfrm>
        </p:spPr>
        <p:txBody>
          <a:bodyPr/>
          <a:lstStyle/>
          <a:p>
            <a:r>
              <a:rPr lang="en-US" dirty="0" smtClean="0"/>
              <a:t>Supplies</a:t>
            </a:r>
            <a:endParaRPr lang="en-US" sz="2800" dirty="0"/>
          </a:p>
        </p:txBody>
      </p:sp>
      <p:sp>
        <p:nvSpPr>
          <p:cNvPr id="3" name="Content Placeholder 2"/>
          <p:cNvSpPr>
            <a:spLocks noGrp="1"/>
          </p:cNvSpPr>
          <p:nvPr>
            <p:ph idx="1"/>
          </p:nvPr>
        </p:nvSpPr>
        <p:spPr>
          <a:xfrm>
            <a:off x="223520" y="1925320"/>
            <a:ext cx="8707120" cy="4404360"/>
          </a:xfrm>
        </p:spPr>
        <p:txBody>
          <a:bodyPr/>
          <a:lstStyle/>
          <a:p>
            <a:r>
              <a:rPr lang="en-US" sz="2800" dirty="0" smtClean="0"/>
              <a:t>Refers to all tangible personal property other than those classified as equipment</a:t>
            </a:r>
          </a:p>
          <a:p>
            <a:r>
              <a:rPr lang="en-US" sz="2800" dirty="0" smtClean="0"/>
              <a:t>Generally, include any materials that are expendable or consumed during the course of the project </a:t>
            </a:r>
          </a:p>
          <a:p>
            <a:r>
              <a:rPr lang="en-US" sz="2800" dirty="0" smtClean="0"/>
              <a:t>Note on computing devices</a:t>
            </a:r>
          </a:p>
          <a:p>
            <a:pPr lvl="1"/>
            <a:r>
              <a:rPr lang="en-US" sz="2400" dirty="0" smtClean="0"/>
              <a:t>A computing device is a supply if the acquisition cost is less than the lesser of the capitalization level established by the applicant for financial statement purposes or $5,000, regardless of the length of its useful life</a:t>
            </a:r>
            <a:endParaRPr lang="en-US" sz="2400" dirty="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68</a:t>
            </a:fld>
            <a:endParaRPr lang="en-US" dirty="0"/>
          </a:p>
        </p:txBody>
      </p:sp>
    </p:spTree>
    <p:extLst>
      <p:ext uri="{BB962C8B-B14F-4D97-AF65-F5344CB8AC3E}">
        <p14:creationId xmlns:p14="http://schemas.microsoft.com/office/powerpoint/2010/main" val="97077627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3840" y="254318"/>
            <a:ext cx="5943600" cy="1143000"/>
          </a:xfrm>
        </p:spPr>
        <p:txBody>
          <a:bodyPr/>
          <a:lstStyle/>
          <a:p>
            <a:r>
              <a:rPr lang="en-US" dirty="0" smtClean="0"/>
              <a:t>Supplies </a:t>
            </a:r>
            <a:r>
              <a:rPr lang="en-US" sz="3600" dirty="0" smtClean="0"/>
              <a:t>– What to Include</a:t>
            </a:r>
            <a:endParaRPr lang="en-US" sz="2800" dirty="0"/>
          </a:p>
        </p:txBody>
      </p:sp>
      <p:sp>
        <p:nvSpPr>
          <p:cNvPr id="3" name="Content Placeholder 2"/>
          <p:cNvSpPr>
            <a:spLocks noGrp="1"/>
          </p:cNvSpPr>
          <p:nvPr>
            <p:ph idx="1"/>
          </p:nvPr>
        </p:nvSpPr>
        <p:spPr>
          <a:xfrm>
            <a:off x="213360" y="1508760"/>
            <a:ext cx="8707120" cy="5003800"/>
          </a:xfrm>
        </p:spPr>
        <p:txBody>
          <a:bodyPr/>
          <a:lstStyle/>
          <a:p>
            <a:r>
              <a:rPr lang="en-US" sz="2800" dirty="0" smtClean="0"/>
              <a:t>Itemize </a:t>
            </a:r>
            <a:r>
              <a:rPr lang="en-US" sz="2800" dirty="0"/>
              <a:t>material and supply estimates by the nature of the expense (e.g., office supplies, postage, training materials, copying paper, etc</a:t>
            </a:r>
            <a:r>
              <a:rPr lang="en-US" sz="2800" dirty="0" smtClean="0"/>
              <a:t>.)</a:t>
            </a:r>
            <a:endParaRPr lang="en-US" sz="2800" dirty="0"/>
          </a:p>
          <a:p>
            <a:endParaRPr lang="en-US" sz="2000" dirty="0"/>
          </a:p>
          <a:p>
            <a:r>
              <a:rPr lang="en-US" sz="2800" dirty="0" smtClean="0"/>
              <a:t>Provide </a:t>
            </a:r>
            <a:r>
              <a:rPr lang="en-US" sz="2800" dirty="0"/>
              <a:t>the basis for cost estimates or computations (e.g., vendor quotes, prior purchase of similar or like items, etc</a:t>
            </a:r>
            <a:r>
              <a:rPr lang="en-US" sz="2800" dirty="0" smtClean="0"/>
              <a:t>.)</a:t>
            </a:r>
            <a:endParaRPr lang="en-US" sz="2800" dirty="0"/>
          </a:p>
          <a:p>
            <a:endParaRPr lang="en-US" sz="2000" dirty="0"/>
          </a:p>
          <a:p>
            <a:r>
              <a:rPr lang="en-US" sz="2800" dirty="0" smtClean="0"/>
              <a:t>Provide </a:t>
            </a:r>
            <a:r>
              <a:rPr lang="en-US" sz="2800" dirty="0"/>
              <a:t>a justification for the use of each item or type of item and relate it to specific project </a:t>
            </a:r>
            <a:r>
              <a:rPr lang="en-US" sz="2800" dirty="0" smtClean="0"/>
              <a:t>activities</a:t>
            </a:r>
            <a:endParaRPr lang="en-US" sz="1800" dirty="0"/>
          </a:p>
          <a:p>
            <a:pPr marL="0" indent="0">
              <a:buNone/>
            </a:pPr>
            <a:r>
              <a:rPr lang="en-US" sz="1800" dirty="0" smtClean="0"/>
              <a:t>				</a:t>
            </a:r>
          </a:p>
          <a:p>
            <a:pPr marL="0" indent="0">
              <a:buNone/>
            </a:pPr>
            <a:r>
              <a:rPr lang="en-US" sz="1800" dirty="0"/>
              <a:t>	</a:t>
            </a:r>
            <a:r>
              <a:rPr lang="en-US" sz="1800" dirty="0" smtClean="0"/>
              <a:t>			(</a:t>
            </a:r>
            <a:r>
              <a:rPr lang="en-US" sz="1800" i="1" dirty="0" smtClean="0"/>
              <a:t>Procurement Standards 2 CFR 200.317 </a:t>
            </a:r>
            <a:r>
              <a:rPr lang="en-US" sz="1800" i="1" dirty="0"/>
              <a:t>- </a:t>
            </a:r>
            <a:r>
              <a:rPr lang="en-US" sz="1800" i="1" dirty="0" smtClean="0"/>
              <a:t>200.326</a:t>
            </a:r>
            <a:r>
              <a:rPr lang="en-US" sz="1800" dirty="0" smtClean="0"/>
              <a:t>)</a:t>
            </a:r>
            <a:endParaRPr lang="en-US" sz="2400" dirty="0"/>
          </a:p>
          <a:p>
            <a:endParaRPr lang="en-US" sz="2800" dirty="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69</a:t>
            </a:fld>
            <a:endParaRPr lang="en-US" dirty="0"/>
          </a:p>
        </p:txBody>
      </p:sp>
    </p:spTree>
    <p:extLst>
      <p:ext uri="{BB962C8B-B14F-4D97-AF65-F5344CB8AC3E}">
        <p14:creationId xmlns:p14="http://schemas.microsoft.com/office/powerpoint/2010/main" val="22061554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2"/>
          <p:cNvSpPr>
            <a:spLocks noGrp="1"/>
          </p:cNvSpPr>
          <p:nvPr>
            <p:ph type="title"/>
          </p:nvPr>
        </p:nvSpPr>
        <p:spPr>
          <a:xfrm>
            <a:off x="457199" y="274638"/>
            <a:ext cx="9083407" cy="1143000"/>
          </a:xfrm>
        </p:spPr>
        <p:txBody>
          <a:bodyPr/>
          <a:lstStyle/>
          <a:p>
            <a:r>
              <a:rPr lang="en-US" dirty="0" smtClean="0">
                <a:latin typeface="Arial Narrow" charset="0"/>
              </a:rPr>
              <a:t>	Uniform Guidance (OMB) Overview</a:t>
            </a:r>
            <a:endParaRPr lang="en-US" dirty="0">
              <a:latin typeface="Arial Narrow" charset="0"/>
            </a:endParaRPr>
          </a:p>
        </p:txBody>
      </p:sp>
      <p:sp>
        <p:nvSpPr>
          <p:cNvPr id="5" name="Content Placeholder 4"/>
          <p:cNvSpPr>
            <a:spLocks noGrp="1"/>
          </p:cNvSpPr>
          <p:nvPr>
            <p:ph idx="1"/>
          </p:nvPr>
        </p:nvSpPr>
        <p:spPr/>
        <p:txBody>
          <a:bodyPr/>
          <a:lstStyle/>
          <a:p>
            <a:pPr marL="0" lvl="0" indent="0">
              <a:spcBef>
                <a:spcPct val="0"/>
              </a:spcBef>
              <a:buNone/>
            </a:pPr>
            <a:r>
              <a:rPr lang="en-US" sz="2800" b="1" dirty="0">
                <a:solidFill>
                  <a:prstClr val="black"/>
                </a:solidFill>
                <a:latin typeface="Cambria"/>
                <a:cs typeface="Cambria"/>
              </a:rPr>
              <a:t>2 CFR Part 200</a:t>
            </a:r>
          </a:p>
          <a:p>
            <a:pPr marL="0" lvl="0" indent="0">
              <a:spcBef>
                <a:spcPct val="0"/>
              </a:spcBef>
              <a:buNone/>
            </a:pPr>
            <a:endParaRPr lang="en-US" sz="1800" dirty="0">
              <a:solidFill>
                <a:prstClr val="black"/>
              </a:solidFill>
              <a:latin typeface="Cambria"/>
              <a:cs typeface="Cambria"/>
            </a:endParaRPr>
          </a:p>
          <a:p>
            <a:pPr marL="0" lvl="0" indent="0">
              <a:spcBef>
                <a:spcPct val="0"/>
              </a:spcBef>
              <a:buNone/>
            </a:pPr>
            <a:r>
              <a:rPr lang="en-US" sz="2200" dirty="0">
                <a:solidFill>
                  <a:prstClr val="black"/>
                </a:solidFill>
                <a:latin typeface="Cambria"/>
                <a:cs typeface="Cambria"/>
              </a:rPr>
              <a:t>Goals</a:t>
            </a:r>
          </a:p>
          <a:p>
            <a:pPr marL="285750" lvl="0" indent="-285750">
              <a:spcBef>
                <a:spcPct val="0"/>
              </a:spcBef>
              <a:buFont typeface="Arial"/>
              <a:buChar char="•"/>
            </a:pPr>
            <a:r>
              <a:rPr lang="en-US" sz="2000" dirty="0">
                <a:solidFill>
                  <a:prstClr val="black"/>
                </a:solidFill>
                <a:latin typeface="Cambria"/>
                <a:cs typeface="Cambria"/>
              </a:rPr>
              <a:t>Increase focus on performance outcomes</a:t>
            </a:r>
          </a:p>
          <a:p>
            <a:pPr marL="285750" lvl="0" indent="-285750">
              <a:spcBef>
                <a:spcPct val="0"/>
              </a:spcBef>
              <a:buFont typeface="Arial"/>
              <a:buChar char="•"/>
            </a:pPr>
            <a:r>
              <a:rPr lang="en-US" sz="2000" dirty="0">
                <a:solidFill>
                  <a:prstClr val="black"/>
                </a:solidFill>
                <a:latin typeface="Cambria"/>
                <a:cs typeface="Cambria"/>
              </a:rPr>
              <a:t>Streamline rules governing allocation of Federal </a:t>
            </a:r>
            <a:r>
              <a:rPr lang="en-US" sz="2000" dirty="0" smtClean="0">
                <a:solidFill>
                  <a:prstClr val="black"/>
                </a:solidFill>
                <a:latin typeface="Cambria"/>
                <a:cs typeface="Cambria"/>
              </a:rPr>
              <a:t>funds</a:t>
            </a:r>
          </a:p>
          <a:p>
            <a:pPr marL="0" lvl="0" indent="0">
              <a:spcBef>
                <a:spcPct val="0"/>
              </a:spcBef>
              <a:buNone/>
            </a:pPr>
            <a:endParaRPr lang="en-US" sz="2000" dirty="0">
              <a:solidFill>
                <a:prstClr val="black"/>
              </a:solidFill>
              <a:latin typeface="Cambria"/>
              <a:cs typeface="Cambria"/>
            </a:endParaRPr>
          </a:p>
          <a:p>
            <a:pPr marL="0" lvl="0" indent="0">
              <a:spcBef>
                <a:spcPct val="0"/>
              </a:spcBef>
              <a:buNone/>
            </a:pPr>
            <a:r>
              <a:rPr lang="en-US" sz="2200" dirty="0">
                <a:solidFill>
                  <a:prstClr val="black"/>
                </a:solidFill>
                <a:latin typeface="Cambria"/>
                <a:cs typeface="Cambria"/>
              </a:rPr>
              <a:t>Key Elements</a:t>
            </a:r>
          </a:p>
          <a:p>
            <a:pPr marL="285750" lvl="0" indent="-285750">
              <a:spcBef>
                <a:spcPct val="0"/>
              </a:spcBef>
              <a:buFont typeface="Arial"/>
              <a:buChar char="•"/>
            </a:pPr>
            <a:r>
              <a:rPr lang="en-US" sz="2000" dirty="0">
                <a:solidFill>
                  <a:prstClr val="black"/>
                </a:solidFill>
                <a:latin typeface="Cambria"/>
                <a:cs typeface="Cambria"/>
              </a:rPr>
              <a:t>Focus on performance as well as compliance</a:t>
            </a:r>
          </a:p>
          <a:p>
            <a:pPr marL="285750" lvl="0" indent="-285750">
              <a:spcBef>
                <a:spcPct val="0"/>
              </a:spcBef>
              <a:buFont typeface="Arial"/>
              <a:buChar char="•"/>
            </a:pPr>
            <a:r>
              <a:rPr lang="en-US" sz="2000" dirty="0">
                <a:solidFill>
                  <a:prstClr val="black"/>
                </a:solidFill>
                <a:latin typeface="Cambria"/>
                <a:cs typeface="Cambria"/>
              </a:rPr>
              <a:t>Encourages efficient use of information technology and shared services</a:t>
            </a:r>
          </a:p>
          <a:p>
            <a:pPr marL="285750" lvl="0" indent="-285750">
              <a:spcBef>
                <a:spcPct val="0"/>
              </a:spcBef>
              <a:buFont typeface="Arial"/>
              <a:buChar char="•"/>
            </a:pPr>
            <a:r>
              <a:rPr lang="en-US" sz="2000" dirty="0">
                <a:solidFill>
                  <a:prstClr val="black"/>
                </a:solidFill>
                <a:latin typeface="Cambria"/>
                <a:cs typeface="Cambria"/>
              </a:rPr>
              <a:t>Requires consistent and transparent treatment of costs</a:t>
            </a:r>
          </a:p>
          <a:p>
            <a:pPr marL="285750" lvl="0" indent="-285750">
              <a:spcBef>
                <a:spcPct val="0"/>
              </a:spcBef>
              <a:buFont typeface="Arial"/>
              <a:buChar char="•"/>
            </a:pPr>
            <a:r>
              <a:rPr lang="en-US" sz="2000" dirty="0">
                <a:solidFill>
                  <a:prstClr val="black"/>
                </a:solidFill>
                <a:latin typeface="Cambria"/>
                <a:cs typeface="Cambria"/>
              </a:rPr>
              <a:t>Limits allowable costs to make best use of Federal resources</a:t>
            </a:r>
          </a:p>
          <a:p>
            <a:pPr marL="285750" lvl="0" indent="-285750">
              <a:spcBef>
                <a:spcPct val="0"/>
              </a:spcBef>
              <a:buFont typeface="Arial"/>
              <a:buChar char="•"/>
            </a:pPr>
            <a:r>
              <a:rPr lang="en-US" sz="2000" dirty="0">
                <a:solidFill>
                  <a:prstClr val="black"/>
                </a:solidFill>
                <a:latin typeface="Cambria"/>
                <a:cs typeface="Cambria"/>
              </a:rPr>
              <a:t>Eliminates duplicative and conflicting guidance</a:t>
            </a:r>
          </a:p>
          <a:p>
            <a:pPr marL="285750" lvl="0" indent="-285750">
              <a:spcBef>
                <a:spcPct val="0"/>
              </a:spcBef>
              <a:buFont typeface="Arial"/>
              <a:buChar char="•"/>
            </a:pPr>
            <a:endParaRPr lang="en-US" sz="2000" dirty="0">
              <a:solidFill>
                <a:prstClr val="black"/>
              </a:solidFill>
              <a:latin typeface="Cambria"/>
              <a:cs typeface="Cambria"/>
            </a:endParaRPr>
          </a:p>
          <a:p>
            <a:pPr marL="0" lvl="0" indent="0">
              <a:spcBef>
                <a:spcPct val="0"/>
              </a:spcBef>
              <a:buNone/>
            </a:pPr>
            <a:r>
              <a:rPr lang="en-US" sz="2000" dirty="0">
                <a:solidFill>
                  <a:prstClr val="black"/>
                </a:solidFill>
                <a:latin typeface="Cambria"/>
                <a:cs typeface="Cambria"/>
              </a:rPr>
              <a:t>Located at 2 CRF Part 200, and available at </a:t>
            </a:r>
            <a:r>
              <a:rPr lang="en-US" sz="2000" dirty="0">
                <a:solidFill>
                  <a:prstClr val="black"/>
                </a:solidFill>
                <a:latin typeface="Cambria"/>
                <a:cs typeface="Cambria"/>
                <a:hlinkClick r:id="rId3"/>
              </a:rPr>
              <a:t>www.ecfr.gov</a:t>
            </a:r>
            <a:endParaRPr lang="en-US" sz="2000" dirty="0">
              <a:solidFill>
                <a:prstClr val="black"/>
              </a:solidFill>
              <a:latin typeface="Cambria"/>
              <a:cs typeface="Cambria"/>
            </a:endParaRPr>
          </a:p>
          <a:p>
            <a:endParaRPr lang="en-US" dirty="0"/>
          </a:p>
        </p:txBody>
      </p:sp>
      <p:sp>
        <p:nvSpPr>
          <p:cNvPr id="4" name="Slide Number Placeholder 3"/>
          <p:cNvSpPr>
            <a:spLocks noGrp="1"/>
          </p:cNvSpPr>
          <p:nvPr>
            <p:ph type="sldNum" sz="quarter" idx="12"/>
          </p:nvPr>
        </p:nvSpPr>
        <p:spPr/>
        <p:txBody>
          <a:bodyPr/>
          <a:lstStyle/>
          <a:p>
            <a:pPr>
              <a:defRPr/>
            </a:pPr>
            <a:fld id="{FB25A99B-AE9E-7C48-AD22-A3EC46EC8F3B}" type="slidenum">
              <a:rPr lang="en-US" smtClean="0"/>
              <a:pPr>
                <a:defRPr/>
              </a:pPr>
              <a:t>7</a:t>
            </a:fld>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3840" y="254318"/>
            <a:ext cx="5943600" cy="1143000"/>
          </a:xfrm>
        </p:spPr>
        <p:txBody>
          <a:bodyPr/>
          <a:lstStyle/>
          <a:p>
            <a:r>
              <a:rPr lang="en-US" dirty="0" smtClean="0"/>
              <a:t>Other Direct Costs</a:t>
            </a:r>
            <a:endParaRPr lang="en-US" sz="2800" dirty="0"/>
          </a:p>
        </p:txBody>
      </p:sp>
      <p:sp>
        <p:nvSpPr>
          <p:cNvPr id="3" name="Content Placeholder 2"/>
          <p:cNvSpPr>
            <a:spLocks noGrp="1"/>
          </p:cNvSpPr>
          <p:nvPr>
            <p:ph idx="1"/>
          </p:nvPr>
        </p:nvSpPr>
        <p:spPr>
          <a:xfrm>
            <a:off x="223520" y="1925320"/>
            <a:ext cx="8707120" cy="4404360"/>
          </a:xfrm>
        </p:spPr>
        <p:txBody>
          <a:bodyPr/>
          <a:lstStyle/>
          <a:p>
            <a:r>
              <a:rPr lang="en-US" sz="2400" dirty="0" smtClean="0"/>
              <a:t>Refers </a:t>
            </a:r>
            <a:r>
              <a:rPr lang="en-US" sz="2400" dirty="0"/>
              <a:t>to direct costs that do not fit any of the other line item categories, such as rent for buildings used to conduct award activities, utilities and/or leased equipment, transportation expenses, tuition for training, etc. </a:t>
            </a:r>
            <a:endParaRPr lang="en-US" sz="2400" dirty="0" smtClean="0"/>
          </a:p>
          <a:p>
            <a:r>
              <a:rPr lang="en-US" sz="2400" dirty="0" smtClean="0"/>
              <a:t>What to include:</a:t>
            </a:r>
            <a:endParaRPr lang="en-US" sz="2400" dirty="0"/>
          </a:p>
          <a:p>
            <a:pPr lvl="1"/>
            <a:r>
              <a:rPr lang="en-US" sz="2000" dirty="0" smtClean="0"/>
              <a:t>List </a:t>
            </a:r>
            <a:r>
              <a:rPr lang="en-US" sz="2000" dirty="0"/>
              <a:t>and describe items (e.g., rent, reproduction, telephone, janitorial or security services, equipment maintenance, etc.) by major </a:t>
            </a:r>
            <a:r>
              <a:rPr lang="en-US" sz="2000" dirty="0" smtClean="0"/>
              <a:t>type</a:t>
            </a:r>
            <a:endParaRPr lang="en-US" sz="2000" dirty="0"/>
          </a:p>
          <a:p>
            <a:pPr lvl="1"/>
            <a:r>
              <a:rPr lang="en-US" sz="2000" dirty="0" smtClean="0"/>
              <a:t>Provide </a:t>
            </a:r>
            <a:r>
              <a:rPr lang="en-US" sz="2000" dirty="0"/>
              <a:t>the basis for cost estimates or computations. </a:t>
            </a:r>
            <a:r>
              <a:rPr lang="en-US" sz="2000" dirty="0" smtClean="0"/>
              <a:t>(e.g., </a:t>
            </a:r>
            <a:r>
              <a:rPr lang="en-US" sz="2000" dirty="0"/>
              <a:t>for rent, provide the square footage and the cost per square foot or a monthly rental cost and how many months of rent are </a:t>
            </a:r>
            <a:r>
              <a:rPr lang="en-US" sz="2000" dirty="0" smtClean="0"/>
              <a:t>proposed)</a:t>
            </a:r>
          </a:p>
          <a:p>
            <a:pPr lvl="1"/>
            <a:r>
              <a:rPr lang="en-US" sz="2000" dirty="0"/>
              <a:t>Briefly justify the need for </a:t>
            </a:r>
            <a:r>
              <a:rPr lang="en-US" sz="2000" dirty="0" smtClean="0"/>
              <a:t>the item (</a:t>
            </a:r>
            <a:r>
              <a:rPr lang="en-US" sz="2000" dirty="0"/>
              <a:t>i.e., explain how </a:t>
            </a:r>
            <a:r>
              <a:rPr lang="en-US" sz="2000" dirty="0" smtClean="0"/>
              <a:t>it is </a:t>
            </a:r>
            <a:r>
              <a:rPr lang="en-US" sz="2000" dirty="0"/>
              <a:t>necessary for the success of the project)</a:t>
            </a:r>
          </a:p>
          <a:p>
            <a:pPr lvl="1"/>
            <a:endParaRPr lang="en-US" sz="2000" dirty="0"/>
          </a:p>
          <a:p>
            <a:endParaRPr lang="en-US" sz="2400" dirty="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70</a:t>
            </a:fld>
            <a:endParaRPr lang="en-US" dirty="0"/>
          </a:p>
        </p:txBody>
      </p:sp>
    </p:spTree>
    <p:extLst>
      <p:ext uri="{BB962C8B-B14F-4D97-AF65-F5344CB8AC3E}">
        <p14:creationId xmlns:p14="http://schemas.microsoft.com/office/powerpoint/2010/main" val="416009195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1280" y="345758"/>
            <a:ext cx="7792720" cy="1143000"/>
          </a:xfrm>
        </p:spPr>
        <p:txBody>
          <a:bodyPr/>
          <a:lstStyle/>
          <a:p>
            <a:r>
              <a:rPr lang="en-US" sz="4000" dirty="0" smtClean="0"/>
              <a:t>Budget Examples </a:t>
            </a:r>
            <a:r>
              <a:rPr lang="en-US" sz="3200" dirty="0" smtClean="0"/>
              <a:t>– </a:t>
            </a:r>
            <a:r>
              <a:rPr lang="en-US" sz="2000" dirty="0" smtClean="0"/>
              <a:t>Equipment, Supplies, Other Direct Costs</a:t>
            </a:r>
            <a:endParaRPr lang="en-US" sz="2000" dirty="0"/>
          </a:p>
        </p:txBody>
      </p:sp>
      <p:sp>
        <p:nvSpPr>
          <p:cNvPr id="5" name="TextBox 4"/>
          <p:cNvSpPr txBox="1"/>
          <p:nvPr/>
        </p:nvSpPr>
        <p:spPr>
          <a:xfrm>
            <a:off x="324484" y="5150570"/>
            <a:ext cx="8433436" cy="1323439"/>
          </a:xfrm>
          <a:prstGeom prst="rect">
            <a:avLst/>
          </a:prstGeom>
          <a:noFill/>
        </p:spPr>
        <p:txBody>
          <a:bodyPr wrap="square" rtlCol="0">
            <a:spAutoFit/>
          </a:bodyPr>
          <a:lstStyle/>
          <a:p>
            <a:r>
              <a:rPr lang="en-US" sz="2000" i="1" dirty="0" smtClean="0"/>
              <a:t>These items must be described and supported in the appropriate section(s) of the Budget Narrative.  How the item is necessary and contributes directly to the project or program must be explained in the Budget Narrative and/or the Technical Narrative. </a:t>
            </a:r>
            <a:endParaRPr lang="en-US" sz="2000" i="1" dirty="0"/>
          </a:p>
        </p:txBody>
      </p:sp>
      <p:graphicFrame>
        <p:nvGraphicFramePr>
          <p:cNvPr id="3" name="Table 2"/>
          <p:cNvGraphicFramePr>
            <a:graphicFrameLocks noGrp="1"/>
          </p:cNvGraphicFramePr>
          <p:nvPr>
            <p:extLst>
              <p:ext uri="{D42A27DB-BD31-4B8C-83A1-F6EECF244321}">
                <p14:modId xmlns:p14="http://schemas.microsoft.com/office/powerpoint/2010/main" val="3855305901"/>
              </p:ext>
            </p:extLst>
          </p:nvPr>
        </p:nvGraphicFramePr>
        <p:xfrm>
          <a:off x="486410" y="2066936"/>
          <a:ext cx="8068310" cy="2801629"/>
        </p:xfrm>
        <a:graphic>
          <a:graphicData uri="http://schemas.openxmlformats.org/drawingml/2006/table">
            <a:tbl>
              <a:tblPr firstRow="1" firstCol="1" bandRow="1">
                <a:tableStyleId>{5C22544A-7EE6-4342-B048-85BDC9FD1C3A}</a:tableStyleId>
              </a:tblPr>
              <a:tblGrid>
                <a:gridCol w="1598439"/>
                <a:gridCol w="3717850"/>
                <a:gridCol w="877027"/>
                <a:gridCol w="997967"/>
                <a:gridCol w="877027"/>
              </a:tblGrid>
              <a:tr h="1061930">
                <a:tc>
                  <a:txBody>
                    <a:bodyPr/>
                    <a:lstStyle/>
                    <a:p>
                      <a:pPr marL="0" marR="0" algn="ctr">
                        <a:lnSpc>
                          <a:spcPct val="115000"/>
                        </a:lnSpc>
                        <a:spcBef>
                          <a:spcPts val="0"/>
                        </a:spcBef>
                        <a:spcAft>
                          <a:spcPts val="0"/>
                        </a:spcAft>
                      </a:pPr>
                      <a:r>
                        <a:rPr lang="en-US" sz="1800" dirty="0">
                          <a:solidFill>
                            <a:srgbClr val="FFFF99"/>
                          </a:solidFill>
                          <a:effectLst/>
                        </a:rPr>
                        <a:t> </a:t>
                      </a:r>
                      <a:endParaRPr lang="en-US" sz="2400" dirty="0">
                        <a:solidFill>
                          <a:srgbClr val="FFFF99"/>
                        </a:solidFill>
                        <a:effectLst/>
                      </a:endParaRPr>
                    </a:p>
                    <a:p>
                      <a:pPr marL="0" marR="0" algn="ctr">
                        <a:lnSpc>
                          <a:spcPct val="115000"/>
                        </a:lnSpc>
                        <a:spcBef>
                          <a:spcPts val="0"/>
                        </a:spcBef>
                        <a:spcAft>
                          <a:spcPts val="0"/>
                        </a:spcAft>
                      </a:pPr>
                      <a:endParaRPr lang="en-US" sz="1800" dirty="0" smtClean="0">
                        <a:solidFill>
                          <a:srgbClr val="FFFF99"/>
                        </a:solidFill>
                        <a:effectLst/>
                      </a:endParaRPr>
                    </a:p>
                    <a:p>
                      <a:pPr marL="0" marR="0" algn="ctr">
                        <a:lnSpc>
                          <a:spcPct val="115000"/>
                        </a:lnSpc>
                        <a:spcBef>
                          <a:spcPts val="0"/>
                        </a:spcBef>
                        <a:spcAft>
                          <a:spcPts val="0"/>
                        </a:spcAft>
                      </a:pPr>
                      <a:r>
                        <a:rPr lang="en-US" sz="1800" dirty="0" smtClean="0">
                          <a:solidFill>
                            <a:srgbClr val="FFFF99"/>
                          </a:solidFill>
                          <a:effectLst/>
                        </a:rPr>
                        <a:t>Object </a:t>
                      </a:r>
                      <a:r>
                        <a:rPr lang="en-US" sz="1800" dirty="0">
                          <a:solidFill>
                            <a:srgbClr val="FFFF99"/>
                          </a:solidFill>
                          <a:effectLst/>
                        </a:rPr>
                        <a:t>Class</a:t>
                      </a:r>
                      <a:endParaRPr lang="en-US" sz="2400" dirty="0">
                        <a:solidFill>
                          <a:srgbClr val="FFFF99"/>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gn="ctr">
                        <a:lnSpc>
                          <a:spcPct val="115000"/>
                        </a:lnSpc>
                        <a:spcBef>
                          <a:spcPts val="0"/>
                        </a:spcBef>
                        <a:spcAft>
                          <a:spcPts val="0"/>
                        </a:spcAft>
                      </a:pPr>
                      <a:r>
                        <a:rPr lang="en-US" sz="1800" dirty="0">
                          <a:solidFill>
                            <a:srgbClr val="FFFF99"/>
                          </a:solidFill>
                          <a:effectLst/>
                        </a:rPr>
                        <a:t>	Item Name/Description</a:t>
                      </a:r>
                      <a:endParaRPr lang="en-US" sz="2400" dirty="0">
                        <a:solidFill>
                          <a:srgbClr val="FFFF99"/>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marL="0" marR="0" algn="ctr">
                        <a:lnSpc>
                          <a:spcPct val="115000"/>
                        </a:lnSpc>
                        <a:spcBef>
                          <a:spcPts val="0"/>
                        </a:spcBef>
                        <a:spcAft>
                          <a:spcPts val="0"/>
                        </a:spcAft>
                      </a:pPr>
                      <a:r>
                        <a:rPr lang="en-US" sz="1800" dirty="0">
                          <a:solidFill>
                            <a:srgbClr val="FFFF99"/>
                          </a:solidFill>
                          <a:effectLst/>
                        </a:rPr>
                        <a:t>Unit Cost</a:t>
                      </a:r>
                      <a:endParaRPr lang="en-US" sz="2400" dirty="0">
                        <a:solidFill>
                          <a:srgbClr val="FFFF99"/>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marL="0" marR="0" algn="ctr">
                        <a:lnSpc>
                          <a:spcPct val="115000"/>
                        </a:lnSpc>
                        <a:spcBef>
                          <a:spcPts val="0"/>
                        </a:spcBef>
                        <a:spcAft>
                          <a:spcPts val="0"/>
                        </a:spcAft>
                      </a:pPr>
                      <a:r>
                        <a:rPr lang="en-US" sz="1800" dirty="0">
                          <a:solidFill>
                            <a:srgbClr val="FFFF99"/>
                          </a:solidFill>
                          <a:effectLst/>
                        </a:rPr>
                        <a:t>Quantity</a:t>
                      </a:r>
                      <a:endParaRPr lang="en-US" sz="2400" dirty="0">
                        <a:solidFill>
                          <a:srgbClr val="FFFF99"/>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c>
                  <a:txBody>
                    <a:bodyPr/>
                    <a:lstStyle/>
                    <a:p>
                      <a:pPr marL="0" marR="0" algn="ctr">
                        <a:lnSpc>
                          <a:spcPct val="115000"/>
                        </a:lnSpc>
                        <a:spcBef>
                          <a:spcPts val="0"/>
                        </a:spcBef>
                        <a:spcAft>
                          <a:spcPts val="0"/>
                        </a:spcAft>
                      </a:pPr>
                      <a:r>
                        <a:rPr lang="en-US" sz="1800" dirty="0">
                          <a:solidFill>
                            <a:srgbClr val="FFFF99"/>
                          </a:solidFill>
                          <a:effectLst/>
                        </a:rPr>
                        <a:t>Total Cost</a:t>
                      </a:r>
                      <a:endParaRPr lang="en-US" sz="2400" dirty="0">
                        <a:solidFill>
                          <a:srgbClr val="FFFF99"/>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b"/>
                </a:tc>
              </a:tr>
              <a:tr h="514911">
                <a:tc>
                  <a:txBody>
                    <a:bodyPr/>
                    <a:lstStyle/>
                    <a:p>
                      <a:pPr marL="0" marR="0">
                        <a:lnSpc>
                          <a:spcPct val="115000"/>
                        </a:lnSpc>
                        <a:spcBef>
                          <a:spcPts val="0"/>
                        </a:spcBef>
                        <a:spcAft>
                          <a:spcPts val="0"/>
                        </a:spcAft>
                      </a:pPr>
                      <a:r>
                        <a:rPr lang="en-US" sz="1800">
                          <a:effectLst/>
                        </a:rPr>
                        <a:t>Equipment</a:t>
                      </a:r>
                      <a:endParaRPr lang="en-US" sz="2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800">
                          <a:effectLst/>
                        </a:rPr>
                        <a:t>Portable, Wireless HAZMAT Weather System </a:t>
                      </a:r>
                      <a:r>
                        <a:rPr lang="en-US" sz="1800" u="sng">
                          <a:effectLst/>
                        </a:rPr>
                        <a:t>     </a:t>
                      </a:r>
                      <a:endParaRPr lang="en-US" sz="2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gn="ctr">
                        <a:lnSpc>
                          <a:spcPct val="115000"/>
                        </a:lnSpc>
                        <a:spcBef>
                          <a:spcPts val="0"/>
                        </a:spcBef>
                        <a:spcAft>
                          <a:spcPts val="0"/>
                        </a:spcAft>
                      </a:pPr>
                      <a:r>
                        <a:rPr lang="en-US" sz="1800">
                          <a:effectLst/>
                        </a:rPr>
                        <a:t>$5870</a:t>
                      </a:r>
                      <a:endParaRPr lang="en-US" sz="2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gn="ctr">
                        <a:lnSpc>
                          <a:spcPct val="115000"/>
                        </a:lnSpc>
                        <a:spcBef>
                          <a:spcPts val="0"/>
                        </a:spcBef>
                        <a:spcAft>
                          <a:spcPts val="0"/>
                        </a:spcAft>
                      </a:pPr>
                      <a:r>
                        <a:rPr lang="en-US" sz="1800">
                          <a:effectLst/>
                        </a:rPr>
                        <a:t>1</a:t>
                      </a:r>
                      <a:endParaRPr lang="en-US" sz="2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gn="ctr">
                        <a:lnSpc>
                          <a:spcPct val="115000"/>
                        </a:lnSpc>
                        <a:spcBef>
                          <a:spcPts val="0"/>
                        </a:spcBef>
                        <a:spcAft>
                          <a:spcPts val="0"/>
                        </a:spcAft>
                      </a:pPr>
                      <a:r>
                        <a:rPr lang="en-US" sz="1800">
                          <a:effectLst/>
                        </a:rPr>
                        <a:t>$5870</a:t>
                      </a:r>
                      <a:endParaRPr lang="en-US" sz="2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r>
              <a:tr h="514911">
                <a:tc>
                  <a:txBody>
                    <a:bodyPr/>
                    <a:lstStyle/>
                    <a:p>
                      <a:pPr marL="0" marR="0">
                        <a:lnSpc>
                          <a:spcPct val="115000"/>
                        </a:lnSpc>
                        <a:spcBef>
                          <a:spcPts val="0"/>
                        </a:spcBef>
                        <a:spcAft>
                          <a:spcPts val="0"/>
                        </a:spcAft>
                      </a:pPr>
                      <a:r>
                        <a:rPr lang="en-US" sz="1800">
                          <a:effectLst/>
                        </a:rPr>
                        <a:t>Supplies</a:t>
                      </a:r>
                      <a:endParaRPr lang="en-US" sz="2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800">
                          <a:effectLst/>
                        </a:rPr>
                        <a:t>Stormwater Sampler (Dual-Bottle)</a:t>
                      </a:r>
                      <a:endParaRPr lang="en-US" sz="2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gn="ctr">
                        <a:lnSpc>
                          <a:spcPct val="115000"/>
                        </a:lnSpc>
                        <a:spcBef>
                          <a:spcPts val="0"/>
                        </a:spcBef>
                        <a:spcAft>
                          <a:spcPts val="0"/>
                        </a:spcAft>
                      </a:pPr>
                      <a:r>
                        <a:rPr lang="en-US" sz="1800">
                          <a:effectLst/>
                        </a:rPr>
                        <a:t>$2090</a:t>
                      </a:r>
                      <a:endParaRPr lang="en-US" sz="2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gn="ctr">
                        <a:lnSpc>
                          <a:spcPct val="115000"/>
                        </a:lnSpc>
                        <a:spcBef>
                          <a:spcPts val="0"/>
                        </a:spcBef>
                        <a:spcAft>
                          <a:spcPts val="0"/>
                        </a:spcAft>
                      </a:pPr>
                      <a:r>
                        <a:rPr lang="en-US" sz="1800">
                          <a:effectLst/>
                        </a:rPr>
                        <a:t>3</a:t>
                      </a:r>
                      <a:endParaRPr lang="en-US" sz="2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gn="ctr">
                        <a:lnSpc>
                          <a:spcPct val="115000"/>
                        </a:lnSpc>
                        <a:spcBef>
                          <a:spcPts val="0"/>
                        </a:spcBef>
                        <a:spcAft>
                          <a:spcPts val="0"/>
                        </a:spcAft>
                      </a:pPr>
                      <a:r>
                        <a:rPr lang="en-US" sz="1800">
                          <a:effectLst/>
                        </a:rPr>
                        <a:t>$6270</a:t>
                      </a:r>
                      <a:endParaRPr lang="en-US" sz="2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r>
              <a:tr h="514911">
                <a:tc>
                  <a:txBody>
                    <a:bodyPr/>
                    <a:lstStyle/>
                    <a:p>
                      <a:pPr marL="0" marR="0">
                        <a:lnSpc>
                          <a:spcPct val="115000"/>
                        </a:lnSpc>
                        <a:spcBef>
                          <a:spcPts val="0"/>
                        </a:spcBef>
                        <a:spcAft>
                          <a:spcPts val="0"/>
                        </a:spcAft>
                      </a:pPr>
                      <a:r>
                        <a:rPr lang="en-US" sz="1800">
                          <a:effectLst/>
                        </a:rPr>
                        <a:t>Other Direct Costs</a:t>
                      </a:r>
                      <a:endParaRPr lang="en-US" sz="2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nSpc>
                          <a:spcPct val="115000"/>
                        </a:lnSpc>
                        <a:spcBef>
                          <a:spcPts val="0"/>
                        </a:spcBef>
                        <a:spcAft>
                          <a:spcPts val="0"/>
                        </a:spcAft>
                      </a:pPr>
                      <a:r>
                        <a:rPr lang="en-US" sz="1800">
                          <a:effectLst/>
                        </a:rPr>
                        <a:t>Cellular service for automated samplers</a:t>
                      </a:r>
                      <a:endParaRPr lang="en-US" sz="2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gn="ctr">
                        <a:lnSpc>
                          <a:spcPct val="115000"/>
                        </a:lnSpc>
                        <a:spcBef>
                          <a:spcPts val="0"/>
                        </a:spcBef>
                        <a:spcAft>
                          <a:spcPts val="0"/>
                        </a:spcAft>
                      </a:pPr>
                      <a:r>
                        <a:rPr lang="en-US" sz="1800">
                          <a:effectLst/>
                        </a:rPr>
                        <a:t>$53</a:t>
                      </a:r>
                      <a:endParaRPr lang="en-US" sz="2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gn="ctr">
                        <a:lnSpc>
                          <a:spcPct val="115000"/>
                        </a:lnSpc>
                        <a:spcBef>
                          <a:spcPts val="0"/>
                        </a:spcBef>
                        <a:spcAft>
                          <a:spcPts val="0"/>
                        </a:spcAft>
                      </a:pPr>
                      <a:r>
                        <a:rPr lang="en-US" sz="1800">
                          <a:effectLst/>
                        </a:rPr>
                        <a:t>36 months</a:t>
                      </a:r>
                      <a:endParaRPr lang="en-US" sz="2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0" marR="0" algn="ctr">
                        <a:lnSpc>
                          <a:spcPct val="115000"/>
                        </a:lnSpc>
                        <a:spcBef>
                          <a:spcPts val="0"/>
                        </a:spcBef>
                        <a:spcAft>
                          <a:spcPts val="0"/>
                        </a:spcAft>
                      </a:pPr>
                      <a:r>
                        <a:rPr lang="en-US" sz="1800" dirty="0">
                          <a:effectLst/>
                        </a:rPr>
                        <a:t>$1908</a:t>
                      </a:r>
                      <a:endParaRPr lang="en-US" sz="24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r>
            </a:tbl>
          </a:graphicData>
        </a:graphic>
      </p:graphicFrame>
      <p:sp>
        <p:nvSpPr>
          <p:cNvPr id="7" name="Slide Number Placeholder 6"/>
          <p:cNvSpPr>
            <a:spLocks noGrp="1"/>
          </p:cNvSpPr>
          <p:nvPr>
            <p:ph type="sldNum" sz="quarter" idx="12"/>
          </p:nvPr>
        </p:nvSpPr>
        <p:spPr/>
        <p:txBody>
          <a:bodyPr/>
          <a:lstStyle/>
          <a:p>
            <a:pPr>
              <a:defRPr/>
            </a:pPr>
            <a:fld id="{23E9205B-5CEE-144D-9AC5-6B4298FD56D3}" type="slidenum">
              <a:rPr lang="en-US" smtClean="0"/>
              <a:pPr>
                <a:defRPr/>
              </a:pPr>
              <a:t>71</a:t>
            </a:fld>
            <a:endParaRPr lang="en-US" dirty="0"/>
          </a:p>
        </p:txBody>
      </p:sp>
    </p:spTree>
    <p:extLst>
      <p:ext uri="{BB962C8B-B14F-4D97-AF65-F5344CB8AC3E}">
        <p14:creationId xmlns:p14="http://schemas.microsoft.com/office/powerpoint/2010/main" val="72466700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8920" y="254318"/>
            <a:ext cx="6106160" cy="1143000"/>
          </a:xfrm>
        </p:spPr>
        <p:txBody>
          <a:bodyPr/>
          <a:lstStyle/>
          <a:p>
            <a:r>
              <a:rPr lang="en-US" dirty="0" smtClean="0"/>
              <a:t>Contracts and Subawards</a:t>
            </a:r>
            <a:endParaRPr lang="en-US" dirty="0"/>
          </a:p>
        </p:txBody>
      </p:sp>
      <p:sp>
        <p:nvSpPr>
          <p:cNvPr id="3" name="Content Placeholder 2"/>
          <p:cNvSpPr>
            <a:spLocks noGrp="1"/>
          </p:cNvSpPr>
          <p:nvPr>
            <p:ph idx="1"/>
          </p:nvPr>
        </p:nvSpPr>
        <p:spPr/>
        <p:txBody>
          <a:bodyPr/>
          <a:lstStyle/>
          <a:p>
            <a:r>
              <a:rPr lang="en-US" dirty="0" smtClean="0"/>
              <a:t>Refers </a:t>
            </a:r>
            <a:r>
              <a:rPr lang="en-US" dirty="0"/>
              <a:t>to </a:t>
            </a:r>
            <a:endParaRPr lang="en-US" dirty="0" smtClean="0"/>
          </a:p>
          <a:p>
            <a:pPr lvl="1"/>
            <a:r>
              <a:rPr lang="en-US" dirty="0" smtClean="0"/>
              <a:t>Subawards to carry out all or a portion of the project or program</a:t>
            </a:r>
          </a:p>
          <a:p>
            <a:pPr lvl="1"/>
            <a:r>
              <a:rPr lang="en-US" dirty="0" smtClean="0"/>
              <a:t>Contractual purchases </a:t>
            </a:r>
            <a:r>
              <a:rPr lang="en-US" dirty="0"/>
              <a:t>of property or services needed to carry out the project or program under a Federal </a:t>
            </a:r>
            <a:r>
              <a:rPr lang="en-US" dirty="0" smtClean="0"/>
              <a:t>award </a:t>
            </a:r>
          </a:p>
          <a:p>
            <a:r>
              <a:rPr lang="en-US" dirty="0" smtClean="0"/>
              <a:t>Different requirements in 2 CRF Part 200 for subrecipients and contractors </a:t>
            </a:r>
          </a:p>
          <a:p>
            <a:pPr marL="457200" lvl="1" indent="0">
              <a:buNone/>
            </a:pPr>
            <a:endParaRPr lang="en-US" dirty="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72</a:t>
            </a:fld>
            <a:endParaRPr lang="en-US" dirty="0"/>
          </a:p>
        </p:txBody>
      </p:sp>
    </p:spTree>
    <p:extLst>
      <p:ext uri="{BB962C8B-B14F-4D97-AF65-F5344CB8AC3E}">
        <p14:creationId xmlns:p14="http://schemas.microsoft.com/office/powerpoint/2010/main" val="1697728605"/>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3360" y="254318"/>
            <a:ext cx="8229600" cy="1143000"/>
          </a:xfrm>
        </p:spPr>
        <p:txBody>
          <a:bodyPr/>
          <a:lstStyle/>
          <a:p>
            <a:r>
              <a:rPr lang="en-US" dirty="0" smtClean="0"/>
              <a:t>Contractors vs. Subrecipients</a:t>
            </a:r>
            <a:endParaRPr lang="en-US" dirty="0"/>
          </a:p>
        </p:txBody>
      </p:sp>
      <p:sp>
        <p:nvSpPr>
          <p:cNvPr id="3" name="Content Placeholder 2"/>
          <p:cNvSpPr>
            <a:spLocks noGrp="1"/>
          </p:cNvSpPr>
          <p:nvPr>
            <p:ph idx="1"/>
          </p:nvPr>
        </p:nvSpPr>
        <p:spPr/>
        <p:txBody>
          <a:bodyPr/>
          <a:lstStyle/>
          <a:p>
            <a:r>
              <a:rPr lang="en-US" dirty="0" smtClean="0"/>
              <a:t>Recipient to make case-by-case determination for each agreement </a:t>
            </a:r>
            <a:r>
              <a:rPr lang="en-US" sz="2800" dirty="0" smtClean="0"/>
              <a:t>(</a:t>
            </a:r>
            <a:r>
              <a:rPr lang="en-US" sz="2800" i="1" dirty="0" smtClean="0"/>
              <a:t>2 CFR 200.330 </a:t>
            </a:r>
            <a:r>
              <a:rPr lang="en-US" sz="2800" i="1" dirty="0" err="1" smtClean="0"/>
              <a:t>Subrecipient</a:t>
            </a:r>
            <a:r>
              <a:rPr lang="en-US" sz="2800" i="1" dirty="0" smtClean="0"/>
              <a:t> and contractor determinations</a:t>
            </a:r>
            <a:r>
              <a:rPr lang="en-US" sz="2800" dirty="0" smtClean="0"/>
              <a:t>)</a:t>
            </a:r>
          </a:p>
          <a:p>
            <a:pPr marL="0" indent="0">
              <a:buNone/>
            </a:pPr>
            <a:r>
              <a:rPr lang="en-US" dirty="0" smtClean="0"/>
              <a:t> </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947834980"/>
              </p:ext>
            </p:extLst>
          </p:nvPr>
        </p:nvGraphicFramePr>
        <p:xfrm>
          <a:off x="969962" y="3290095"/>
          <a:ext cx="7168198" cy="3038949"/>
        </p:xfrm>
        <a:graphic>
          <a:graphicData uri="http://schemas.openxmlformats.org/drawingml/2006/table">
            <a:tbl>
              <a:tblPr firstRow="1" firstCol="1" bandRow="1">
                <a:tableStyleId>{5C22544A-7EE6-4342-B048-85BDC9FD1C3A}</a:tableStyleId>
              </a:tblPr>
              <a:tblGrid>
                <a:gridCol w="3583629"/>
                <a:gridCol w="3584569"/>
              </a:tblGrid>
              <a:tr h="337661">
                <a:tc>
                  <a:txBody>
                    <a:bodyPr/>
                    <a:lstStyle/>
                    <a:p>
                      <a:pPr marL="0" marR="0" algn="ctr">
                        <a:spcBef>
                          <a:spcPts val="300"/>
                        </a:spcBef>
                        <a:spcAft>
                          <a:spcPts val="300"/>
                        </a:spcAft>
                      </a:pPr>
                      <a:r>
                        <a:rPr lang="en-US" sz="2000" dirty="0" err="1">
                          <a:solidFill>
                            <a:srgbClr val="FFFF99"/>
                          </a:solidFill>
                          <a:effectLst/>
                        </a:rPr>
                        <a:t>Subrecipient</a:t>
                      </a:r>
                      <a:endParaRPr lang="en-US" sz="2000" dirty="0">
                        <a:solidFill>
                          <a:srgbClr val="FFFF99"/>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tx2"/>
                    </a:solidFill>
                  </a:tcPr>
                </a:tc>
                <a:tc>
                  <a:txBody>
                    <a:bodyPr/>
                    <a:lstStyle/>
                    <a:p>
                      <a:pPr marL="0" marR="0" algn="ctr">
                        <a:spcBef>
                          <a:spcPts val="300"/>
                        </a:spcBef>
                        <a:spcAft>
                          <a:spcPts val="300"/>
                        </a:spcAft>
                      </a:pPr>
                      <a:r>
                        <a:rPr lang="en-US" sz="2000" dirty="0">
                          <a:solidFill>
                            <a:srgbClr val="FFFF99"/>
                          </a:solidFill>
                          <a:effectLst/>
                        </a:rPr>
                        <a:t>Contractor</a:t>
                      </a:r>
                      <a:endParaRPr lang="en-US" sz="2000" dirty="0">
                        <a:solidFill>
                          <a:srgbClr val="FFFF99"/>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tx2">
                        <a:lumMod val="60000"/>
                        <a:lumOff val="40000"/>
                      </a:schemeClr>
                    </a:solidFill>
                  </a:tcPr>
                </a:tc>
              </a:tr>
              <a:tr h="675322">
                <a:tc>
                  <a:txBody>
                    <a:bodyPr/>
                    <a:lstStyle/>
                    <a:p>
                      <a:pPr marL="0" marR="0" algn="ctr">
                        <a:spcBef>
                          <a:spcPts val="300"/>
                        </a:spcBef>
                        <a:spcAft>
                          <a:spcPts val="300"/>
                        </a:spcAft>
                      </a:pPr>
                      <a:r>
                        <a:rPr lang="en-US" sz="1800" dirty="0">
                          <a:effectLst/>
                        </a:rPr>
                        <a:t>Programmatic decision-making responsibilities</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1"/>
                    </a:solidFill>
                  </a:tcPr>
                </a:tc>
                <a:tc>
                  <a:txBody>
                    <a:bodyPr/>
                    <a:lstStyle/>
                    <a:p>
                      <a:pPr marL="0" marR="0" algn="ctr">
                        <a:spcBef>
                          <a:spcPts val="300"/>
                        </a:spcBef>
                        <a:spcAft>
                          <a:spcPts val="300"/>
                        </a:spcAft>
                      </a:pPr>
                      <a:r>
                        <a:rPr lang="en-US" sz="1800" dirty="0">
                          <a:effectLst/>
                        </a:rPr>
                        <a:t>Provides goods &amp; services as part of normal business</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r>
              <a:tr h="675322">
                <a:tc>
                  <a:txBody>
                    <a:bodyPr/>
                    <a:lstStyle/>
                    <a:p>
                      <a:pPr marL="0" marR="0" algn="ctr">
                        <a:spcBef>
                          <a:spcPts val="300"/>
                        </a:spcBef>
                        <a:spcAft>
                          <a:spcPts val="300"/>
                        </a:spcAft>
                      </a:pPr>
                      <a:r>
                        <a:rPr lang="en-US" sz="1800" dirty="0">
                          <a:effectLst/>
                        </a:rPr>
                        <a:t>Performance is measured against program objectives</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1"/>
                    </a:solidFill>
                  </a:tcPr>
                </a:tc>
                <a:tc>
                  <a:txBody>
                    <a:bodyPr/>
                    <a:lstStyle/>
                    <a:p>
                      <a:pPr marL="0" marR="0" algn="ctr">
                        <a:spcBef>
                          <a:spcPts val="300"/>
                        </a:spcBef>
                        <a:spcAft>
                          <a:spcPts val="300"/>
                        </a:spcAft>
                      </a:pPr>
                      <a:r>
                        <a:rPr lang="en-US" sz="1800" dirty="0">
                          <a:effectLst/>
                        </a:rPr>
                        <a:t>Goods &amp; services are ancillary to programmatic activities</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r>
              <a:tr h="675322">
                <a:tc>
                  <a:txBody>
                    <a:bodyPr/>
                    <a:lstStyle/>
                    <a:p>
                      <a:pPr marL="0" marR="0" algn="ctr">
                        <a:spcBef>
                          <a:spcPts val="300"/>
                        </a:spcBef>
                        <a:spcAft>
                          <a:spcPts val="300"/>
                        </a:spcAft>
                      </a:pPr>
                      <a:r>
                        <a:rPr lang="en-US" sz="1800" dirty="0">
                          <a:effectLst/>
                        </a:rPr>
                        <a:t>Responsible for Federal compliance requirements</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1"/>
                    </a:solidFill>
                  </a:tcPr>
                </a:tc>
                <a:tc>
                  <a:txBody>
                    <a:bodyPr/>
                    <a:lstStyle/>
                    <a:p>
                      <a:pPr marL="0" marR="0" algn="ctr">
                        <a:spcBef>
                          <a:spcPts val="300"/>
                        </a:spcBef>
                        <a:spcAft>
                          <a:spcPts val="300"/>
                        </a:spcAft>
                      </a:pPr>
                      <a:r>
                        <a:rPr lang="en-US" sz="1800" dirty="0">
                          <a:effectLst/>
                        </a:rPr>
                        <a:t>Operates in a competitive environment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r>
              <a:tr h="675322">
                <a:tc>
                  <a:txBody>
                    <a:bodyPr/>
                    <a:lstStyle/>
                    <a:p>
                      <a:pPr marL="0" marR="0" algn="ctr">
                        <a:spcBef>
                          <a:spcPts val="300"/>
                        </a:spcBef>
                        <a:spcAft>
                          <a:spcPts val="300"/>
                        </a:spcAft>
                      </a:pPr>
                      <a:r>
                        <a:rPr lang="en-US" sz="1800" dirty="0">
                          <a:effectLst/>
                        </a:rPr>
                        <a:t>Mechanism = </a:t>
                      </a:r>
                      <a:r>
                        <a:rPr lang="en-US" sz="1800" dirty="0" err="1">
                          <a:effectLst/>
                        </a:rPr>
                        <a:t>Subaward</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1"/>
                    </a:solidFill>
                  </a:tcPr>
                </a:tc>
                <a:tc>
                  <a:txBody>
                    <a:bodyPr/>
                    <a:lstStyle/>
                    <a:p>
                      <a:pPr marL="0" marR="0" algn="ctr">
                        <a:spcBef>
                          <a:spcPts val="300"/>
                        </a:spcBef>
                        <a:spcAft>
                          <a:spcPts val="300"/>
                        </a:spcAft>
                      </a:pPr>
                      <a:r>
                        <a:rPr lang="en-US" sz="1800" dirty="0">
                          <a:effectLst/>
                        </a:rPr>
                        <a:t>Mechanism = Contract/Purchase Order</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r>
            </a:tbl>
          </a:graphicData>
        </a:graphic>
      </p:graphicFrame>
      <p:sp>
        <p:nvSpPr>
          <p:cNvPr id="8" name="Slide Number Placeholder 7"/>
          <p:cNvSpPr>
            <a:spLocks noGrp="1"/>
          </p:cNvSpPr>
          <p:nvPr>
            <p:ph type="sldNum" sz="quarter" idx="12"/>
          </p:nvPr>
        </p:nvSpPr>
        <p:spPr/>
        <p:txBody>
          <a:bodyPr/>
          <a:lstStyle/>
          <a:p>
            <a:pPr>
              <a:defRPr/>
            </a:pPr>
            <a:fld id="{23E9205B-5CEE-144D-9AC5-6B4298FD56D3}" type="slidenum">
              <a:rPr lang="en-US" smtClean="0"/>
              <a:pPr>
                <a:defRPr/>
              </a:pPr>
              <a:t>73</a:t>
            </a:fld>
            <a:endParaRPr lang="en-US" dirty="0"/>
          </a:p>
        </p:txBody>
      </p:sp>
    </p:spTree>
    <p:extLst>
      <p:ext uri="{BB962C8B-B14F-4D97-AF65-F5344CB8AC3E}">
        <p14:creationId xmlns:p14="http://schemas.microsoft.com/office/powerpoint/2010/main" val="2501045756"/>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3520" y="264478"/>
            <a:ext cx="6421120" cy="1143000"/>
          </a:xfrm>
        </p:spPr>
        <p:txBody>
          <a:bodyPr/>
          <a:lstStyle/>
          <a:p>
            <a:r>
              <a:rPr lang="en-US" dirty="0" smtClean="0"/>
              <a:t>Contracts and Subawards</a:t>
            </a:r>
            <a:endParaRPr lang="en-US" dirty="0"/>
          </a:p>
        </p:txBody>
      </p:sp>
      <p:sp>
        <p:nvSpPr>
          <p:cNvPr id="3" name="Content Placeholder 2"/>
          <p:cNvSpPr>
            <a:spLocks noGrp="1"/>
          </p:cNvSpPr>
          <p:nvPr>
            <p:ph idx="1"/>
          </p:nvPr>
        </p:nvSpPr>
        <p:spPr/>
        <p:txBody>
          <a:bodyPr/>
          <a:lstStyle/>
          <a:p>
            <a:r>
              <a:rPr lang="en-US" dirty="0" smtClean="0"/>
              <a:t>What to include:</a:t>
            </a:r>
          </a:p>
          <a:p>
            <a:pPr lvl="1"/>
            <a:r>
              <a:rPr lang="en-US" dirty="0" smtClean="0"/>
              <a:t>Name of contractor or </a:t>
            </a:r>
            <a:r>
              <a:rPr lang="en-US" dirty="0" err="1" smtClean="0"/>
              <a:t>subrecipient</a:t>
            </a:r>
            <a:r>
              <a:rPr lang="en-US" dirty="0" smtClean="0"/>
              <a:t> if known </a:t>
            </a:r>
          </a:p>
          <a:p>
            <a:pPr lvl="2"/>
            <a:r>
              <a:rPr lang="en-US" dirty="0" smtClean="0"/>
              <a:t>If not known, indicate TBD</a:t>
            </a:r>
          </a:p>
          <a:p>
            <a:pPr lvl="1"/>
            <a:r>
              <a:rPr lang="en-US" dirty="0" smtClean="0"/>
              <a:t>Whether entity is a contractor or a </a:t>
            </a:r>
            <a:r>
              <a:rPr lang="en-US" dirty="0" err="1" smtClean="0"/>
              <a:t>subrecipient</a:t>
            </a:r>
            <a:endParaRPr lang="en-US" dirty="0" smtClean="0"/>
          </a:p>
          <a:p>
            <a:pPr lvl="1"/>
            <a:r>
              <a:rPr lang="en-US" dirty="0" smtClean="0"/>
              <a:t>Method of selection</a:t>
            </a:r>
          </a:p>
          <a:p>
            <a:pPr lvl="2"/>
            <a:r>
              <a:rPr lang="en-US" dirty="0" smtClean="0"/>
              <a:t>If sole source, include detailed justification</a:t>
            </a:r>
          </a:p>
          <a:p>
            <a:pPr lvl="1"/>
            <a:r>
              <a:rPr lang="en-US" dirty="0" smtClean="0"/>
              <a:t>Period of performance</a:t>
            </a:r>
          </a:p>
          <a:p>
            <a:pPr lvl="1"/>
            <a:r>
              <a:rPr lang="en-US" dirty="0" smtClean="0"/>
              <a:t>Scope of work</a:t>
            </a:r>
          </a:p>
          <a:p>
            <a:pPr lvl="1"/>
            <a:r>
              <a:rPr lang="en-US" dirty="0" smtClean="0"/>
              <a:t>Method of accountability</a:t>
            </a:r>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74</a:t>
            </a:fld>
            <a:endParaRPr lang="en-US" dirty="0"/>
          </a:p>
        </p:txBody>
      </p:sp>
    </p:spTree>
    <p:extLst>
      <p:ext uri="{BB962C8B-B14F-4D97-AF65-F5344CB8AC3E}">
        <p14:creationId xmlns:p14="http://schemas.microsoft.com/office/powerpoint/2010/main" val="74828738"/>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3520" y="264478"/>
            <a:ext cx="7579360" cy="1143000"/>
          </a:xfrm>
        </p:spPr>
        <p:txBody>
          <a:bodyPr/>
          <a:lstStyle/>
          <a:p>
            <a:r>
              <a:rPr lang="en-US" dirty="0" smtClean="0"/>
              <a:t>Contracts and Subawards - </a:t>
            </a:r>
            <a:r>
              <a:rPr lang="en-US" sz="3600" dirty="0" smtClean="0"/>
              <a:t>continued</a:t>
            </a:r>
            <a:endParaRPr lang="en-US" sz="3600" dirty="0"/>
          </a:p>
        </p:txBody>
      </p:sp>
      <p:sp>
        <p:nvSpPr>
          <p:cNvPr id="3" name="Content Placeholder 2"/>
          <p:cNvSpPr>
            <a:spLocks noGrp="1"/>
          </p:cNvSpPr>
          <p:nvPr>
            <p:ph idx="1"/>
          </p:nvPr>
        </p:nvSpPr>
        <p:spPr>
          <a:xfrm>
            <a:off x="335280" y="1488440"/>
            <a:ext cx="8737600" cy="5135880"/>
          </a:xfrm>
        </p:spPr>
        <p:txBody>
          <a:bodyPr/>
          <a:lstStyle/>
          <a:p>
            <a:r>
              <a:rPr lang="en-US" dirty="0" smtClean="0"/>
              <a:t>What to include:</a:t>
            </a:r>
          </a:p>
          <a:p>
            <a:pPr lvl="1"/>
            <a:r>
              <a:rPr lang="en-US" dirty="0" smtClean="0"/>
              <a:t>For contractors</a:t>
            </a:r>
          </a:p>
          <a:p>
            <a:pPr lvl="2"/>
            <a:r>
              <a:rPr lang="en-US" dirty="0" smtClean="0"/>
              <a:t>Estimated </a:t>
            </a:r>
            <a:r>
              <a:rPr lang="en-US" dirty="0"/>
              <a:t>cost</a:t>
            </a:r>
          </a:p>
          <a:p>
            <a:pPr lvl="1"/>
            <a:r>
              <a:rPr lang="en-US" dirty="0" smtClean="0"/>
              <a:t>For subrecipients</a:t>
            </a:r>
          </a:p>
          <a:p>
            <a:pPr lvl="2"/>
            <a:r>
              <a:rPr lang="en-US" dirty="0" smtClean="0"/>
              <a:t>Separate itemized estimated budget</a:t>
            </a:r>
          </a:p>
          <a:p>
            <a:pPr lvl="2"/>
            <a:r>
              <a:rPr lang="en-US" dirty="0" smtClean="0"/>
              <a:t>Use appropriate object class categories</a:t>
            </a:r>
          </a:p>
          <a:p>
            <a:pPr marL="457200"/>
            <a:r>
              <a:rPr lang="en-US" dirty="0" smtClean="0"/>
              <a:t>Post-award selection of subrecipients </a:t>
            </a:r>
          </a:p>
          <a:p>
            <a:pPr marL="457200" indent="-60325">
              <a:buNone/>
            </a:pPr>
            <a:r>
              <a:rPr lang="en-US" sz="2400" dirty="0" smtClean="0"/>
              <a:t>If the </a:t>
            </a:r>
            <a:r>
              <a:rPr lang="en-US" sz="2400" dirty="0" err="1" smtClean="0"/>
              <a:t>subrecipient</a:t>
            </a:r>
            <a:r>
              <a:rPr lang="en-US" sz="2400" dirty="0" smtClean="0"/>
              <a:t> is not known when the application is submitted, the information on the previous slide, including the itemized budget, must be submitted to the Council before the </a:t>
            </a:r>
            <a:r>
              <a:rPr lang="en-US" sz="2400" dirty="0" err="1" smtClean="0"/>
              <a:t>subaward</a:t>
            </a:r>
            <a:r>
              <a:rPr lang="en-US" sz="2400" dirty="0" smtClean="0"/>
              <a:t> is granted by the recipient.</a:t>
            </a:r>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75</a:t>
            </a:fld>
            <a:endParaRPr lang="en-US" dirty="0"/>
          </a:p>
        </p:txBody>
      </p:sp>
    </p:spTree>
    <p:extLst>
      <p:ext uri="{BB962C8B-B14F-4D97-AF65-F5344CB8AC3E}">
        <p14:creationId xmlns:p14="http://schemas.microsoft.com/office/powerpoint/2010/main" val="143817516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6560" y="274638"/>
            <a:ext cx="7000240" cy="1143000"/>
          </a:xfrm>
        </p:spPr>
        <p:txBody>
          <a:bodyPr/>
          <a:lstStyle/>
          <a:p>
            <a:r>
              <a:rPr lang="en-US" dirty="0" smtClean="0"/>
              <a:t>Procurement – 2 CFR Part 200</a:t>
            </a:r>
            <a:endParaRPr lang="en-US" dirty="0"/>
          </a:p>
        </p:txBody>
      </p:sp>
      <p:sp>
        <p:nvSpPr>
          <p:cNvPr id="3" name="Content Placeholder 2"/>
          <p:cNvSpPr>
            <a:spLocks noGrp="1"/>
          </p:cNvSpPr>
          <p:nvPr>
            <p:ph idx="1"/>
          </p:nvPr>
        </p:nvSpPr>
        <p:spPr>
          <a:xfrm>
            <a:off x="457200" y="1600200"/>
            <a:ext cx="8229600" cy="4973320"/>
          </a:xfrm>
        </p:spPr>
        <p:txBody>
          <a:bodyPr/>
          <a:lstStyle/>
          <a:p>
            <a:pPr marL="0" indent="0">
              <a:buNone/>
            </a:pPr>
            <a:r>
              <a:rPr lang="en-US" sz="2400" dirty="0"/>
              <a:t>Subpart D - Post Federal Award Requirements Standards for Financial and Program Management Procurement Standards</a:t>
            </a:r>
          </a:p>
          <a:p>
            <a:pPr marL="0" indent="0">
              <a:buNone/>
            </a:pPr>
            <a:r>
              <a:rPr lang="en-US" sz="2000" dirty="0" smtClean="0"/>
              <a:t>§</a:t>
            </a:r>
            <a:r>
              <a:rPr lang="en-US" sz="2000" dirty="0"/>
              <a:t>200.317 Procurements by states</a:t>
            </a:r>
          </a:p>
          <a:p>
            <a:pPr marL="0" indent="0">
              <a:buNone/>
            </a:pPr>
            <a:r>
              <a:rPr lang="en-US" sz="2000" dirty="0" smtClean="0"/>
              <a:t>§</a:t>
            </a:r>
            <a:r>
              <a:rPr lang="en-US" sz="2000" dirty="0"/>
              <a:t>200.318 General procurement standards</a:t>
            </a:r>
          </a:p>
          <a:p>
            <a:pPr marL="0" indent="0">
              <a:buNone/>
            </a:pPr>
            <a:r>
              <a:rPr lang="en-US" sz="2000" dirty="0" smtClean="0"/>
              <a:t>§</a:t>
            </a:r>
            <a:r>
              <a:rPr lang="en-US" sz="2000" dirty="0"/>
              <a:t>200.319 Competition</a:t>
            </a:r>
          </a:p>
          <a:p>
            <a:pPr marL="0" indent="0">
              <a:buNone/>
            </a:pPr>
            <a:r>
              <a:rPr lang="en-US" sz="2000" dirty="0" smtClean="0"/>
              <a:t>§</a:t>
            </a:r>
            <a:r>
              <a:rPr lang="en-US" sz="2000" dirty="0"/>
              <a:t>200.320 Methods of procurement to be followed</a:t>
            </a:r>
          </a:p>
          <a:p>
            <a:pPr marL="0" indent="0">
              <a:buNone/>
            </a:pPr>
            <a:r>
              <a:rPr lang="en-US" sz="2000" dirty="0" smtClean="0"/>
              <a:t>§</a:t>
            </a:r>
            <a:r>
              <a:rPr lang="en-US" sz="2000" dirty="0"/>
              <a:t>200.321 Contracting with small and minority businesses, women's business enterprises, and labor surplus area firms</a:t>
            </a:r>
          </a:p>
          <a:p>
            <a:pPr marL="0" indent="0">
              <a:buNone/>
            </a:pPr>
            <a:r>
              <a:rPr lang="en-US" sz="2000" dirty="0" smtClean="0"/>
              <a:t>§</a:t>
            </a:r>
            <a:r>
              <a:rPr lang="en-US" sz="2000" dirty="0"/>
              <a:t>200.322 Procurement of recovered materials</a:t>
            </a:r>
          </a:p>
          <a:p>
            <a:pPr marL="0" indent="0">
              <a:buNone/>
            </a:pPr>
            <a:r>
              <a:rPr lang="en-US" sz="2000" dirty="0" smtClean="0"/>
              <a:t>§</a:t>
            </a:r>
            <a:r>
              <a:rPr lang="en-US" sz="2000" dirty="0"/>
              <a:t>200.323 Contract cost and price</a:t>
            </a:r>
          </a:p>
          <a:p>
            <a:pPr marL="0" indent="0">
              <a:buNone/>
            </a:pPr>
            <a:r>
              <a:rPr lang="en-US" sz="2000" dirty="0" smtClean="0"/>
              <a:t>§</a:t>
            </a:r>
            <a:r>
              <a:rPr lang="en-US" sz="2000" dirty="0"/>
              <a:t>200.324 Federal awarding agency or pass- through entity review</a:t>
            </a:r>
          </a:p>
          <a:p>
            <a:pPr marL="0" indent="0">
              <a:buNone/>
            </a:pPr>
            <a:r>
              <a:rPr lang="en-US" sz="2000" dirty="0" smtClean="0"/>
              <a:t>§</a:t>
            </a:r>
            <a:r>
              <a:rPr lang="en-US" sz="2000" dirty="0"/>
              <a:t>200.325 Bonding requirements</a:t>
            </a:r>
          </a:p>
          <a:p>
            <a:pPr marL="0" indent="0">
              <a:buNone/>
            </a:pPr>
            <a:r>
              <a:rPr lang="en-US" sz="2000" dirty="0" smtClean="0"/>
              <a:t>§</a:t>
            </a:r>
            <a:r>
              <a:rPr lang="en-US" sz="2000" dirty="0"/>
              <a:t>200.326 Contract provisions</a:t>
            </a:r>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76</a:t>
            </a:fld>
            <a:endParaRPr lang="en-US" dirty="0"/>
          </a:p>
        </p:txBody>
      </p:sp>
    </p:spTree>
    <p:extLst>
      <p:ext uri="{BB962C8B-B14F-4D97-AF65-F5344CB8AC3E}">
        <p14:creationId xmlns:p14="http://schemas.microsoft.com/office/powerpoint/2010/main" val="314908499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4320" y="244158"/>
            <a:ext cx="4185920" cy="1143000"/>
          </a:xfrm>
        </p:spPr>
        <p:txBody>
          <a:bodyPr/>
          <a:lstStyle/>
          <a:p>
            <a:r>
              <a:rPr lang="en-US" dirty="0" smtClean="0"/>
              <a:t>Construction</a:t>
            </a:r>
            <a:endParaRPr lang="en-US" dirty="0"/>
          </a:p>
        </p:txBody>
      </p:sp>
      <p:sp>
        <p:nvSpPr>
          <p:cNvPr id="3" name="Content Placeholder 2"/>
          <p:cNvSpPr>
            <a:spLocks noGrp="1"/>
          </p:cNvSpPr>
          <p:nvPr>
            <p:ph idx="1"/>
          </p:nvPr>
        </p:nvSpPr>
        <p:spPr/>
        <p:txBody>
          <a:bodyPr/>
          <a:lstStyle/>
          <a:p>
            <a:r>
              <a:rPr lang="en-US" dirty="0"/>
              <a:t>“Construction” includes</a:t>
            </a:r>
          </a:p>
          <a:p>
            <a:pPr lvl="1"/>
            <a:r>
              <a:rPr lang="en-US" dirty="0"/>
              <a:t>Traditional construction (structures, etc.)</a:t>
            </a:r>
          </a:p>
          <a:p>
            <a:pPr lvl="1"/>
            <a:r>
              <a:rPr lang="en-US" dirty="0"/>
              <a:t>Any project involving or requiring engineering and design or similar technical documentation</a:t>
            </a:r>
          </a:p>
          <a:p>
            <a:pPr lvl="1"/>
            <a:r>
              <a:rPr lang="en-US" dirty="0"/>
              <a:t>Land Acquisition</a:t>
            </a:r>
          </a:p>
          <a:p>
            <a:r>
              <a:rPr lang="en-US" dirty="0" smtClean="0"/>
              <a:t>Additional </a:t>
            </a:r>
            <a:r>
              <a:rPr lang="en-US" dirty="0" smtClean="0"/>
              <a:t>budget categories required</a:t>
            </a:r>
          </a:p>
          <a:p>
            <a:pPr lvl="1"/>
            <a:r>
              <a:rPr lang="en-US" dirty="0"/>
              <a:t>I</a:t>
            </a:r>
            <a:r>
              <a:rPr lang="en-US" dirty="0" smtClean="0"/>
              <a:t>nclude information from </a:t>
            </a:r>
            <a:r>
              <a:rPr lang="en-US" dirty="0"/>
              <a:t>both </a:t>
            </a:r>
            <a:endParaRPr lang="en-US" dirty="0" smtClean="0"/>
          </a:p>
          <a:p>
            <a:pPr lvl="2"/>
            <a:r>
              <a:rPr lang="en-US" dirty="0" smtClean="0"/>
              <a:t>SF-424A </a:t>
            </a:r>
            <a:r>
              <a:rPr lang="en-US" dirty="0"/>
              <a:t>Budget Information for </a:t>
            </a:r>
            <a:r>
              <a:rPr lang="en-US" dirty="0" smtClean="0"/>
              <a:t>Non-construction</a:t>
            </a:r>
            <a:endParaRPr lang="en-US" dirty="0"/>
          </a:p>
          <a:p>
            <a:pPr lvl="2"/>
            <a:r>
              <a:rPr lang="en-US" dirty="0"/>
              <a:t>SF-424C Budget Information for Construction</a:t>
            </a:r>
          </a:p>
          <a:p>
            <a:pPr lvl="1"/>
            <a:endParaRPr lang="en-US" dirty="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77</a:t>
            </a:fld>
            <a:endParaRPr lang="en-US" dirty="0"/>
          </a:p>
        </p:txBody>
      </p:sp>
    </p:spTree>
    <p:extLst>
      <p:ext uri="{BB962C8B-B14F-4D97-AF65-F5344CB8AC3E}">
        <p14:creationId xmlns:p14="http://schemas.microsoft.com/office/powerpoint/2010/main" val="585002707"/>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2400" y="244158"/>
            <a:ext cx="7294880" cy="1143000"/>
          </a:xfrm>
        </p:spPr>
        <p:txBody>
          <a:bodyPr/>
          <a:lstStyle/>
          <a:p>
            <a:r>
              <a:rPr lang="en-US" sz="4000" dirty="0" smtClean="0"/>
              <a:t>Construction Budget Object Classes*</a:t>
            </a:r>
            <a:endParaRPr lang="en-US" sz="4000" dirty="0"/>
          </a:p>
        </p:txBody>
      </p:sp>
      <p:sp>
        <p:nvSpPr>
          <p:cNvPr id="3" name="Content Placeholder 2"/>
          <p:cNvSpPr>
            <a:spLocks noGrp="1"/>
          </p:cNvSpPr>
          <p:nvPr>
            <p:ph idx="1"/>
          </p:nvPr>
        </p:nvSpPr>
        <p:spPr>
          <a:xfrm>
            <a:off x="487680" y="1630680"/>
            <a:ext cx="7132320" cy="5135880"/>
          </a:xfrm>
        </p:spPr>
        <p:txBody>
          <a:bodyPr/>
          <a:lstStyle/>
          <a:p>
            <a:r>
              <a:rPr lang="en-US" sz="2200" dirty="0" smtClean="0"/>
              <a:t>Administrative and legal </a:t>
            </a:r>
            <a:r>
              <a:rPr lang="en-US" sz="2200" dirty="0"/>
              <a:t>e</a:t>
            </a:r>
            <a:r>
              <a:rPr lang="en-US" sz="2200" dirty="0" smtClean="0"/>
              <a:t>xpenses</a:t>
            </a:r>
          </a:p>
          <a:p>
            <a:r>
              <a:rPr lang="en-US" sz="2200" dirty="0" smtClean="0"/>
              <a:t>Land, structures, rights-of-way, appraisals, etc. (including easements)</a:t>
            </a:r>
          </a:p>
          <a:p>
            <a:r>
              <a:rPr lang="en-US" sz="2200" dirty="0" smtClean="0"/>
              <a:t>Relocation expenses and payments</a:t>
            </a:r>
          </a:p>
          <a:p>
            <a:r>
              <a:rPr lang="en-US" sz="2200" dirty="0" smtClean="0"/>
              <a:t>Architectural and engineering fees</a:t>
            </a:r>
          </a:p>
          <a:p>
            <a:r>
              <a:rPr lang="en-US" sz="2200" dirty="0" smtClean="0"/>
              <a:t>Other architectural and engineering fees</a:t>
            </a:r>
          </a:p>
          <a:p>
            <a:r>
              <a:rPr lang="en-US" sz="2200" dirty="0" smtClean="0"/>
              <a:t>Project inspection fees</a:t>
            </a:r>
          </a:p>
          <a:p>
            <a:r>
              <a:rPr lang="en-US" sz="2200" dirty="0" smtClean="0"/>
              <a:t>Site work</a:t>
            </a:r>
          </a:p>
          <a:p>
            <a:r>
              <a:rPr lang="en-US" sz="2200" dirty="0" smtClean="0"/>
              <a:t>Demolition and removal</a:t>
            </a:r>
          </a:p>
          <a:p>
            <a:r>
              <a:rPr lang="en-US" sz="2200" dirty="0" smtClean="0"/>
              <a:t>Construction</a:t>
            </a:r>
          </a:p>
          <a:p>
            <a:r>
              <a:rPr lang="en-US" sz="2200" dirty="0" smtClean="0"/>
              <a:t>Equipment</a:t>
            </a:r>
          </a:p>
          <a:p>
            <a:r>
              <a:rPr lang="en-US" sz="2200" dirty="0" smtClean="0"/>
              <a:t>Miscellaneous</a:t>
            </a:r>
          </a:p>
        </p:txBody>
      </p:sp>
      <p:sp>
        <p:nvSpPr>
          <p:cNvPr id="4" name="TextBox 3"/>
          <p:cNvSpPr txBox="1"/>
          <p:nvPr/>
        </p:nvSpPr>
        <p:spPr>
          <a:xfrm>
            <a:off x="5760720" y="2631440"/>
            <a:ext cx="3119120" cy="2862322"/>
          </a:xfrm>
          <a:prstGeom prst="rect">
            <a:avLst/>
          </a:prstGeom>
          <a:gradFill flip="none" rotWithShape="1">
            <a:gsLst>
              <a:gs pos="0">
                <a:schemeClr val="tx2">
                  <a:lumMod val="40000"/>
                  <a:lumOff val="60000"/>
                  <a:tint val="66000"/>
                  <a:satMod val="160000"/>
                </a:schemeClr>
              </a:gs>
              <a:gs pos="50000">
                <a:schemeClr val="tx2">
                  <a:lumMod val="40000"/>
                  <a:lumOff val="60000"/>
                  <a:tint val="44500"/>
                  <a:satMod val="160000"/>
                </a:schemeClr>
              </a:gs>
              <a:gs pos="100000">
                <a:schemeClr val="tx2">
                  <a:lumMod val="40000"/>
                  <a:lumOff val="60000"/>
                  <a:tint val="23500"/>
                  <a:satMod val="160000"/>
                </a:schemeClr>
              </a:gs>
            </a:gsLst>
            <a:path path="circle">
              <a:fillToRect l="100000" t="100000"/>
            </a:path>
            <a:tileRect r="-100000" b="-100000"/>
          </a:gradFill>
        </p:spPr>
        <p:txBody>
          <a:bodyPr wrap="square" rtlCol="0">
            <a:spAutoFit/>
          </a:bodyPr>
          <a:lstStyle/>
          <a:p>
            <a:r>
              <a:rPr lang="en-US" dirty="0" smtClean="0"/>
              <a:t>Describe each in the same level of detail as provided for non-construction items in the Budget Narrative.  How </a:t>
            </a:r>
            <a:r>
              <a:rPr lang="en-US" dirty="0"/>
              <a:t>the item is necessary and contributes directly to the project or program must be explained in the Budget Narrative and/or the Technical Narrative. </a:t>
            </a:r>
          </a:p>
        </p:txBody>
      </p:sp>
      <p:sp>
        <p:nvSpPr>
          <p:cNvPr id="7" name="Slide Number Placeholder 6"/>
          <p:cNvSpPr>
            <a:spLocks noGrp="1"/>
          </p:cNvSpPr>
          <p:nvPr>
            <p:ph type="sldNum" sz="quarter" idx="12"/>
          </p:nvPr>
        </p:nvSpPr>
        <p:spPr/>
        <p:txBody>
          <a:bodyPr/>
          <a:lstStyle/>
          <a:p>
            <a:pPr>
              <a:defRPr/>
            </a:pPr>
            <a:fld id="{23E9205B-5CEE-144D-9AC5-6B4298FD56D3}" type="slidenum">
              <a:rPr lang="en-US" smtClean="0"/>
              <a:pPr>
                <a:defRPr/>
              </a:pPr>
              <a:t>78</a:t>
            </a:fld>
            <a:endParaRPr lang="en-US" dirty="0"/>
          </a:p>
        </p:txBody>
      </p:sp>
      <p:sp>
        <p:nvSpPr>
          <p:cNvPr id="6" name="TextBox 5"/>
          <p:cNvSpPr txBox="1"/>
          <p:nvPr/>
        </p:nvSpPr>
        <p:spPr>
          <a:xfrm>
            <a:off x="3251200" y="6126599"/>
            <a:ext cx="5892800" cy="367923"/>
          </a:xfrm>
          <a:prstGeom prst="rect">
            <a:avLst/>
          </a:prstGeom>
          <a:noFill/>
        </p:spPr>
        <p:txBody>
          <a:bodyPr wrap="square" rtlCol="0">
            <a:spAutoFit/>
          </a:bodyPr>
          <a:lstStyle/>
          <a:p>
            <a:r>
              <a:rPr lang="en-US" i="1" dirty="0" smtClean="0"/>
              <a:t>* From SF-424C </a:t>
            </a:r>
            <a:r>
              <a:rPr lang="en-US" i="1" dirty="0"/>
              <a:t>Budget Information for </a:t>
            </a:r>
            <a:r>
              <a:rPr lang="en-US" i="1" dirty="0" smtClean="0"/>
              <a:t>Construction Projects</a:t>
            </a:r>
            <a:endParaRPr lang="en-US" i="1" dirty="0"/>
          </a:p>
        </p:txBody>
      </p:sp>
    </p:spTree>
    <p:extLst>
      <p:ext uri="{BB962C8B-B14F-4D97-AF65-F5344CB8AC3E}">
        <p14:creationId xmlns:p14="http://schemas.microsoft.com/office/powerpoint/2010/main" val="369732894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4480" y="244158"/>
            <a:ext cx="7132320" cy="1143000"/>
          </a:xfrm>
        </p:spPr>
        <p:txBody>
          <a:bodyPr/>
          <a:lstStyle/>
          <a:p>
            <a:r>
              <a:rPr lang="en-US" dirty="0" smtClean="0"/>
              <a:t>Indirect Costs </a:t>
            </a:r>
            <a:r>
              <a:rPr lang="en-US" sz="2400" dirty="0" smtClean="0"/>
              <a:t>(</a:t>
            </a:r>
            <a:r>
              <a:rPr lang="en-US" sz="2400" i="1" dirty="0" smtClean="0"/>
              <a:t>2 CFR 200.414</a:t>
            </a:r>
            <a:r>
              <a:rPr lang="en-US" sz="2400" dirty="0" smtClean="0"/>
              <a:t>)</a:t>
            </a:r>
            <a:endParaRPr lang="en-US" sz="4000" dirty="0"/>
          </a:p>
        </p:txBody>
      </p:sp>
      <p:sp>
        <p:nvSpPr>
          <p:cNvPr id="3" name="Content Placeholder 2"/>
          <p:cNvSpPr>
            <a:spLocks noGrp="1"/>
          </p:cNvSpPr>
          <p:nvPr>
            <p:ph idx="1"/>
          </p:nvPr>
        </p:nvSpPr>
        <p:spPr/>
        <p:txBody>
          <a:bodyPr/>
          <a:lstStyle/>
          <a:p>
            <a:r>
              <a:rPr lang="en-US" sz="2800" dirty="0" smtClean="0"/>
              <a:t>Costs </a:t>
            </a:r>
            <a:r>
              <a:rPr lang="en-US" sz="2800" dirty="0"/>
              <a:t>incurred for a common or joint purpose benefiting more than one cost objective, and not readily assignable to the cost objectives specifically benefited without effort disproportionate to the results </a:t>
            </a:r>
            <a:r>
              <a:rPr lang="en-US" sz="2800" dirty="0" smtClean="0"/>
              <a:t>achieved</a:t>
            </a:r>
          </a:p>
          <a:p>
            <a:r>
              <a:rPr lang="en-US" sz="2800" dirty="0" smtClean="0"/>
              <a:t>Estimate of shared </a:t>
            </a:r>
            <a:r>
              <a:rPr lang="en-US" sz="2800" dirty="0"/>
              <a:t>overhead costs</a:t>
            </a:r>
          </a:p>
          <a:p>
            <a:r>
              <a:rPr lang="en-US" sz="2800" dirty="0" smtClean="0"/>
              <a:t>Example -If </a:t>
            </a:r>
            <a:r>
              <a:rPr lang="en-US" sz="2800" dirty="0"/>
              <a:t>three grant programs share one office it would be time consuming and difficult to figure out what percentage of each program is using the utilities, Internet, phone, etc</a:t>
            </a:r>
            <a:r>
              <a:rPr lang="en-US" sz="2800" dirty="0" smtClean="0"/>
              <a:t>.</a:t>
            </a:r>
            <a:endParaRPr lang="en-US" sz="2800" dirty="0"/>
          </a:p>
        </p:txBody>
      </p:sp>
      <p:sp>
        <p:nvSpPr>
          <p:cNvPr id="8" name="Slide Number Placeholder 7"/>
          <p:cNvSpPr>
            <a:spLocks noGrp="1"/>
          </p:cNvSpPr>
          <p:nvPr>
            <p:ph type="sldNum" sz="quarter" idx="12"/>
          </p:nvPr>
        </p:nvSpPr>
        <p:spPr/>
        <p:txBody>
          <a:bodyPr/>
          <a:lstStyle/>
          <a:p>
            <a:pPr>
              <a:defRPr/>
            </a:pPr>
            <a:fld id="{23E9205B-5CEE-144D-9AC5-6B4298FD56D3}" type="slidenum">
              <a:rPr lang="en-US" smtClean="0"/>
              <a:pPr>
                <a:defRPr/>
              </a:pPr>
              <a:t>79</a:t>
            </a:fld>
            <a:endParaRPr lang="en-US" dirty="0"/>
          </a:p>
        </p:txBody>
      </p:sp>
    </p:spTree>
    <p:extLst>
      <p:ext uri="{BB962C8B-B14F-4D97-AF65-F5344CB8AC3E}">
        <p14:creationId xmlns:p14="http://schemas.microsoft.com/office/powerpoint/2010/main" val="22832292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Recipient Guidance Manual</a:t>
            </a:r>
            <a:endParaRPr lang="en-US" dirty="0"/>
          </a:p>
        </p:txBody>
      </p:sp>
      <p:pic>
        <p:nvPicPr>
          <p:cNvPr id="4" name="Content Placeholder 3"/>
          <p:cNvPicPr>
            <a:picLocks noGrp="1" noChangeAspect="1"/>
          </p:cNvPicPr>
          <p:nvPr>
            <p:ph idx="1"/>
          </p:nvPr>
        </p:nvPicPr>
        <p:blipFill>
          <a:blip r:embed="rId3"/>
          <a:stretch>
            <a:fillRect/>
          </a:stretch>
        </p:blipFill>
        <p:spPr>
          <a:xfrm>
            <a:off x="396240" y="2287512"/>
            <a:ext cx="8422730" cy="2894088"/>
          </a:xfrm>
          <a:prstGeom prst="rect">
            <a:avLst/>
          </a:prstGeom>
        </p:spPr>
      </p:pic>
      <p:sp>
        <p:nvSpPr>
          <p:cNvPr id="5" name="Slide Number Placeholder 4"/>
          <p:cNvSpPr>
            <a:spLocks noGrp="1"/>
          </p:cNvSpPr>
          <p:nvPr>
            <p:ph type="sldNum" sz="quarter" idx="12"/>
          </p:nvPr>
        </p:nvSpPr>
        <p:spPr/>
        <p:txBody>
          <a:bodyPr/>
          <a:lstStyle/>
          <a:p>
            <a:pPr>
              <a:defRPr/>
            </a:pPr>
            <a:fld id="{23E9205B-5CEE-144D-9AC5-6B4298FD56D3}" type="slidenum">
              <a:rPr lang="en-US" smtClean="0"/>
              <a:pPr>
                <a:defRPr/>
              </a:pPr>
              <a:t>8</a:t>
            </a:fld>
            <a:endParaRPr lang="en-US" dirty="0"/>
          </a:p>
        </p:txBody>
      </p:sp>
    </p:spTree>
    <p:extLst>
      <p:ext uri="{BB962C8B-B14F-4D97-AF65-F5344CB8AC3E}">
        <p14:creationId xmlns:p14="http://schemas.microsoft.com/office/powerpoint/2010/main" val="1111565310"/>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4480" y="244158"/>
            <a:ext cx="7132320" cy="1143000"/>
          </a:xfrm>
        </p:spPr>
        <p:txBody>
          <a:bodyPr/>
          <a:lstStyle/>
          <a:p>
            <a:r>
              <a:rPr lang="en-US" dirty="0" smtClean="0"/>
              <a:t>Indirect Cost Limitation </a:t>
            </a:r>
            <a:endParaRPr lang="en-US" sz="4000" dirty="0"/>
          </a:p>
        </p:txBody>
      </p:sp>
      <p:sp>
        <p:nvSpPr>
          <p:cNvPr id="3" name="Content Placeholder 2"/>
          <p:cNvSpPr>
            <a:spLocks noGrp="1"/>
          </p:cNvSpPr>
          <p:nvPr>
            <p:ph idx="1"/>
          </p:nvPr>
        </p:nvSpPr>
        <p:spPr>
          <a:xfrm>
            <a:off x="254000" y="1518920"/>
            <a:ext cx="8585200" cy="5044440"/>
          </a:xfrm>
        </p:spPr>
        <p:txBody>
          <a:bodyPr/>
          <a:lstStyle/>
          <a:p>
            <a:r>
              <a:rPr lang="en-US" sz="2400" dirty="0" smtClean="0"/>
              <a:t>Recipient Administrative </a:t>
            </a:r>
            <a:r>
              <a:rPr lang="en-US" sz="2400" dirty="0"/>
              <a:t>Costs capped under </a:t>
            </a:r>
            <a:r>
              <a:rPr lang="en-US" sz="2400" dirty="0" smtClean="0"/>
              <a:t>33 </a:t>
            </a:r>
            <a:r>
              <a:rPr lang="en-US" sz="2400" dirty="0"/>
              <a:t>U.S.C</a:t>
            </a:r>
            <a:r>
              <a:rPr lang="en-US" sz="2400" dirty="0" smtClean="0"/>
              <a:t>.§1321(t</a:t>
            </a:r>
            <a:r>
              <a:rPr lang="en-US" sz="2400" dirty="0"/>
              <a:t>)(1)(B)(iii)(I) and 31 C.F.R</a:t>
            </a:r>
            <a:r>
              <a:rPr lang="en-US" sz="2400" dirty="0" smtClean="0"/>
              <a:t>.§34.204</a:t>
            </a:r>
          </a:p>
          <a:p>
            <a:r>
              <a:rPr lang="en-US" sz="2400" dirty="0" smtClean="0"/>
              <a:t>Not </a:t>
            </a:r>
            <a:r>
              <a:rPr lang="en-US" sz="2400" dirty="0"/>
              <a:t>more than three percent of the amounts received by a </a:t>
            </a:r>
            <a:r>
              <a:rPr lang="en-US" sz="2400" dirty="0" smtClean="0"/>
              <a:t>recipient </a:t>
            </a:r>
            <a:r>
              <a:rPr lang="en-US" sz="2400" dirty="0"/>
              <a:t>from the RESTORE Council </a:t>
            </a:r>
            <a:r>
              <a:rPr lang="en-US" sz="2400" dirty="0" smtClean="0"/>
              <a:t>may </a:t>
            </a:r>
            <a:r>
              <a:rPr lang="en-US" sz="2400" dirty="0"/>
              <a:t>be used for administrative </a:t>
            </a:r>
            <a:r>
              <a:rPr lang="en-US" sz="2400" dirty="0" smtClean="0"/>
              <a:t>costs</a:t>
            </a:r>
          </a:p>
          <a:p>
            <a:r>
              <a:rPr lang="en-US" sz="2400" dirty="0" smtClean="0"/>
              <a:t>Administrative costs defined by Treasury Regulations</a:t>
            </a:r>
          </a:p>
          <a:p>
            <a:pPr lvl="1"/>
            <a:r>
              <a:rPr lang="en-US" sz="2000" dirty="0"/>
              <a:t>T</a:t>
            </a:r>
            <a:r>
              <a:rPr lang="en-US" sz="2000" dirty="0" smtClean="0"/>
              <a:t>hose </a:t>
            </a:r>
            <a:r>
              <a:rPr lang="en-US" sz="2000" dirty="0"/>
              <a:t>indirect costs for administration </a:t>
            </a:r>
            <a:r>
              <a:rPr lang="en-US" sz="2000" dirty="0" smtClean="0"/>
              <a:t>that </a:t>
            </a:r>
            <a:r>
              <a:rPr lang="en-US" sz="2000" dirty="0"/>
              <a:t>are allocable to activities authorized under the </a:t>
            </a:r>
            <a:r>
              <a:rPr lang="en-US" sz="2000" dirty="0" smtClean="0"/>
              <a:t>Act</a:t>
            </a:r>
          </a:p>
          <a:p>
            <a:r>
              <a:rPr lang="en-US" sz="2400" dirty="0"/>
              <a:t>Grant recipients may charge indirect costs to a grant under an approved Negotiated Indirect Cost Rate Agreement (NICRA</a:t>
            </a:r>
            <a:r>
              <a:rPr lang="en-US" sz="2400" dirty="0" smtClean="0"/>
              <a:t>), up to the 3% cap</a:t>
            </a:r>
          </a:p>
          <a:p>
            <a:r>
              <a:rPr lang="en-US" sz="2400" dirty="0" smtClean="0"/>
              <a:t>Instructions for calculating maximum allowable indirect costs available on the Grants Office webpage</a:t>
            </a:r>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80</a:t>
            </a:fld>
            <a:endParaRPr lang="en-US" dirty="0"/>
          </a:p>
        </p:txBody>
      </p:sp>
    </p:spTree>
    <p:extLst>
      <p:ext uri="{BB962C8B-B14F-4D97-AF65-F5344CB8AC3E}">
        <p14:creationId xmlns:p14="http://schemas.microsoft.com/office/powerpoint/2010/main" val="3979750316"/>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3520" y="264478"/>
            <a:ext cx="6949440" cy="1143000"/>
          </a:xfrm>
        </p:spPr>
        <p:txBody>
          <a:bodyPr/>
          <a:lstStyle/>
          <a:p>
            <a:r>
              <a:rPr lang="en-US" dirty="0" smtClean="0"/>
              <a:t>Indirect Costs and Subrecipients</a:t>
            </a:r>
            <a:endParaRPr lang="en-US" dirty="0"/>
          </a:p>
        </p:txBody>
      </p:sp>
      <p:sp>
        <p:nvSpPr>
          <p:cNvPr id="3" name="Content Placeholder 2"/>
          <p:cNvSpPr>
            <a:spLocks noGrp="1"/>
          </p:cNvSpPr>
          <p:nvPr>
            <p:ph idx="1"/>
          </p:nvPr>
        </p:nvSpPr>
        <p:spPr>
          <a:xfrm>
            <a:off x="457200" y="1925321"/>
            <a:ext cx="8229600" cy="3347720"/>
          </a:xfrm>
        </p:spPr>
        <p:txBody>
          <a:bodyPr/>
          <a:lstStyle/>
          <a:p>
            <a:r>
              <a:rPr lang="en-US" dirty="0" smtClean="0"/>
              <a:t>Subrecipients not subject to administrative cost limitation</a:t>
            </a:r>
          </a:p>
          <a:p>
            <a:r>
              <a:rPr lang="en-US" dirty="0" smtClean="0"/>
              <a:t>If charging indirect costs for subrecipients, must submit copy of </a:t>
            </a:r>
            <a:r>
              <a:rPr lang="en-US" dirty="0" err="1" smtClean="0"/>
              <a:t>subrecipient’s</a:t>
            </a:r>
            <a:r>
              <a:rPr lang="en-US" dirty="0" smtClean="0"/>
              <a:t> Negotiated Indirect Cost Rate Agreement (NICRA)</a:t>
            </a:r>
            <a:endParaRPr lang="en-US" dirty="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81</a:t>
            </a:fld>
            <a:endParaRPr lang="en-US" dirty="0"/>
          </a:p>
        </p:txBody>
      </p:sp>
    </p:spTree>
    <p:extLst>
      <p:ext uri="{BB962C8B-B14F-4D97-AF65-F5344CB8AC3E}">
        <p14:creationId xmlns:p14="http://schemas.microsoft.com/office/powerpoint/2010/main" val="80000921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3680" y="244158"/>
            <a:ext cx="7010400" cy="1143000"/>
          </a:xfrm>
        </p:spPr>
        <p:txBody>
          <a:bodyPr/>
          <a:lstStyle/>
          <a:p>
            <a:r>
              <a:rPr lang="en-US" dirty="0" smtClean="0"/>
              <a:t>Program Income </a:t>
            </a:r>
            <a:r>
              <a:rPr lang="en-US" sz="2400" dirty="0">
                <a:solidFill>
                  <a:prstClr val="white"/>
                </a:solidFill>
              </a:rPr>
              <a:t>(</a:t>
            </a:r>
            <a:r>
              <a:rPr lang="en-US" sz="2400" i="1" dirty="0">
                <a:solidFill>
                  <a:prstClr val="white"/>
                </a:solidFill>
              </a:rPr>
              <a:t>2 CFR </a:t>
            </a:r>
            <a:r>
              <a:rPr lang="en-US" sz="2400" i="1" dirty="0" smtClean="0">
                <a:solidFill>
                  <a:prstClr val="white"/>
                </a:solidFill>
              </a:rPr>
              <a:t>200.307)</a:t>
            </a:r>
            <a:endParaRPr lang="en-US" dirty="0"/>
          </a:p>
        </p:txBody>
      </p:sp>
      <p:sp>
        <p:nvSpPr>
          <p:cNvPr id="3" name="Content Placeholder 2"/>
          <p:cNvSpPr>
            <a:spLocks noGrp="1"/>
          </p:cNvSpPr>
          <p:nvPr>
            <p:ph idx="1"/>
          </p:nvPr>
        </p:nvSpPr>
        <p:spPr/>
        <p:txBody>
          <a:bodyPr/>
          <a:lstStyle/>
          <a:p>
            <a:r>
              <a:rPr lang="en-US" sz="2400" dirty="0" smtClean="0"/>
              <a:t>Gross </a:t>
            </a:r>
            <a:r>
              <a:rPr lang="en-US" sz="2400" dirty="0"/>
              <a:t>income earned by the recipient that is directly generated by a supported activity or earned as a result of the </a:t>
            </a:r>
            <a:r>
              <a:rPr lang="en-US" sz="2400" dirty="0" smtClean="0"/>
              <a:t>award during the award period</a:t>
            </a:r>
          </a:p>
          <a:p>
            <a:r>
              <a:rPr lang="en-US" sz="2400" dirty="0" smtClean="0"/>
              <a:t>Excludes </a:t>
            </a:r>
            <a:r>
              <a:rPr lang="en-US" sz="2400" dirty="0"/>
              <a:t>interest earned on advances and includes, but is not limited to, income from service fees, conference fees, sale of commodities, usage or rental fees, and royalties on patents and copyrights. </a:t>
            </a:r>
            <a:endParaRPr lang="en-US" sz="2400" dirty="0" smtClean="0"/>
          </a:p>
          <a:p>
            <a:r>
              <a:rPr lang="en-US" sz="2400" dirty="0"/>
              <a:t>R</a:t>
            </a:r>
            <a:r>
              <a:rPr lang="en-US" sz="2400" dirty="0" smtClean="0"/>
              <a:t>ecommended </a:t>
            </a:r>
            <a:r>
              <a:rPr lang="en-US" sz="2400" dirty="0"/>
              <a:t>that applicants carefully consider whether any program income may be generated or earned during the award period and disclose any such anticipated income in the </a:t>
            </a:r>
            <a:r>
              <a:rPr lang="en-US" sz="2400" dirty="0" smtClean="0"/>
              <a:t>application</a:t>
            </a:r>
            <a:endParaRPr lang="en-US" sz="2400" dirty="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82</a:t>
            </a:fld>
            <a:endParaRPr lang="en-US" dirty="0"/>
          </a:p>
        </p:txBody>
      </p:sp>
    </p:spTree>
    <p:extLst>
      <p:ext uri="{BB962C8B-B14F-4D97-AF65-F5344CB8AC3E}">
        <p14:creationId xmlns:p14="http://schemas.microsoft.com/office/powerpoint/2010/main" val="2555966161"/>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3680" y="244158"/>
            <a:ext cx="7010400" cy="1143000"/>
          </a:xfrm>
        </p:spPr>
        <p:txBody>
          <a:bodyPr/>
          <a:lstStyle/>
          <a:p>
            <a:r>
              <a:rPr lang="en-US" dirty="0" smtClean="0"/>
              <a:t>Program Income </a:t>
            </a:r>
            <a:r>
              <a:rPr lang="en-US" sz="2400" dirty="0">
                <a:solidFill>
                  <a:prstClr val="white"/>
                </a:solidFill>
              </a:rPr>
              <a:t>(</a:t>
            </a:r>
            <a:r>
              <a:rPr lang="en-US" sz="2400" i="1" dirty="0">
                <a:solidFill>
                  <a:prstClr val="white"/>
                </a:solidFill>
              </a:rPr>
              <a:t>2 CFR </a:t>
            </a:r>
            <a:r>
              <a:rPr lang="en-US" sz="2400" i="1" dirty="0" smtClean="0">
                <a:solidFill>
                  <a:prstClr val="white"/>
                </a:solidFill>
              </a:rPr>
              <a:t>200.307)</a:t>
            </a:r>
            <a:endParaRPr lang="en-US" dirty="0"/>
          </a:p>
        </p:txBody>
      </p:sp>
      <p:sp>
        <p:nvSpPr>
          <p:cNvPr id="3" name="Content Placeholder 2"/>
          <p:cNvSpPr>
            <a:spLocks noGrp="1"/>
          </p:cNvSpPr>
          <p:nvPr>
            <p:ph idx="1"/>
          </p:nvPr>
        </p:nvSpPr>
        <p:spPr/>
        <p:txBody>
          <a:bodyPr/>
          <a:lstStyle/>
          <a:p>
            <a:r>
              <a:rPr lang="en-US" sz="3600" dirty="0" smtClean="0"/>
              <a:t>What to include if program income is anticipated  </a:t>
            </a:r>
          </a:p>
          <a:p>
            <a:pPr lvl="1"/>
            <a:r>
              <a:rPr lang="en-US" sz="3200" dirty="0" smtClean="0"/>
              <a:t>Type/source </a:t>
            </a:r>
            <a:r>
              <a:rPr lang="en-US" sz="3200" dirty="0"/>
              <a:t>of program income (e.g., rental fees, usage fees, sale of equipment, etc</a:t>
            </a:r>
            <a:r>
              <a:rPr lang="en-US" sz="3200" dirty="0" smtClean="0"/>
              <a:t>.)</a:t>
            </a:r>
            <a:endParaRPr lang="en-US" sz="3200" dirty="0"/>
          </a:p>
          <a:p>
            <a:pPr lvl="1"/>
            <a:r>
              <a:rPr lang="en-US" sz="3200" dirty="0" smtClean="0"/>
              <a:t>Estimated </a:t>
            </a:r>
            <a:r>
              <a:rPr lang="en-US" sz="3200" dirty="0"/>
              <a:t>amount that will be </a:t>
            </a:r>
            <a:r>
              <a:rPr lang="en-US" sz="3200" dirty="0" smtClean="0"/>
              <a:t>generated</a:t>
            </a:r>
            <a:endParaRPr lang="en-US" sz="3200" dirty="0"/>
          </a:p>
          <a:p>
            <a:pPr lvl="1"/>
            <a:r>
              <a:rPr lang="en-US" sz="3200" dirty="0" smtClean="0"/>
              <a:t>How </a:t>
            </a:r>
            <a:r>
              <a:rPr lang="en-US" sz="3200" dirty="0"/>
              <a:t>program income will be tracked and monitored (i.e., receipt, obligation, and expended</a:t>
            </a:r>
            <a:r>
              <a:rPr lang="en-US" sz="3200" dirty="0" smtClean="0"/>
              <a:t>)</a:t>
            </a:r>
            <a:endParaRPr lang="en-US" sz="3200" dirty="0"/>
          </a:p>
          <a:p>
            <a:endParaRPr lang="en-US" sz="2400" dirty="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83</a:t>
            </a:fld>
            <a:endParaRPr lang="en-US" dirty="0"/>
          </a:p>
        </p:txBody>
      </p:sp>
    </p:spTree>
    <p:extLst>
      <p:ext uri="{BB962C8B-B14F-4D97-AF65-F5344CB8AC3E}">
        <p14:creationId xmlns:p14="http://schemas.microsoft.com/office/powerpoint/2010/main" val="925960585"/>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2720" y="233998"/>
            <a:ext cx="6045200" cy="1143000"/>
          </a:xfrm>
        </p:spPr>
        <p:txBody>
          <a:bodyPr/>
          <a:lstStyle/>
          <a:p>
            <a:r>
              <a:rPr lang="en-US" dirty="0" smtClean="0"/>
              <a:t>Pre-Award Costs </a:t>
            </a:r>
            <a:r>
              <a:rPr lang="en-US" sz="2400" dirty="0">
                <a:solidFill>
                  <a:prstClr val="white"/>
                </a:solidFill>
              </a:rPr>
              <a:t>(</a:t>
            </a:r>
            <a:r>
              <a:rPr lang="en-US" sz="2400" i="1" dirty="0">
                <a:solidFill>
                  <a:prstClr val="white"/>
                </a:solidFill>
              </a:rPr>
              <a:t>2 CFR </a:t>
            </a:r>
            <a:r>
              <a:rPr lang="en-US" sz="2400" i="1" dirty="0" smtClean="0">
                <a:solidFill>
                  <a:prstClr val="white"/>
                </a:solidFill>
              </a:rPr>
              <a:t>200.209)</a:t>
            </a:r>
            <a:endParaRPr lang="en-US" dirty="0"/>
          </a:p>
        </p:txBody>
      </p:sp>
      <p:sp>
        <p:nvSpPr>
          <p:cNvPr id="3" name="Content Placeholder 2"/>
          <p:cNvSpPr>
            <a:spLocks noGrp="1"/>
          </p:cNvSpPr>
          <p:nvPr>
            <p:ph idx="1"/>
          </p:nvPr>
        </p:nvSpPr>
        <p:spPr>
          <a:xfrm>
            <a:off x="457200" y="1529080"/>
            <a:ext cx="8229600" cy="5176520"/>
          </a:xfrm>
        </p:spPr>
        <p:txBody>
          <a:bodyPr/>
          <a:lstStyle/>
          <a:p>
            <a:r>
              <a:rPr lang="en-US" sz="2800" dirty="0" smtClean="0"/>
              <a:t>Apply to grants only</a:t>
            </a:r>
          </a:p>
          <a:p>
            <a:r>
              <a:rPr lang="en-US" sz="2800" dirty="0" smtClean="0"/>
              <a:t>Costs incurred </a:t>
            </a:r>
            <a:r>
              <a:rPr lang="en-US" sz="2800" dirty="0"/>
              <a:t>prior to the effective date of the grant directly pursuant to the negotiation and in anticipation of the grant where such costs are necessary for efficient and timely performance of the scope of </a:t>
            </a:r>
            <a:r>
              <a:rPr lang="en-US" sz="2800" dirty="0" smtClean="0"/>
              <a:t>work</a:t>
            </a:r>
          </a:p>
          <a:p>
            <a:r>
              <a:rPr lang="en-US" sz="2800" dirty="0" smtClean="0"/>
              <a:t>Allowable </a:t>
            </a:r>
            <a:r>
              <a:rPr lang="en-US" sz="2800" dirty="0"/>
              <a:t>only to the extent that they would have been allowable if incurred after the grant award date and only with the written approval of the Grants </a:t>
            </a:r>
            <a:r>
              <a:rPr lang="en-US" sz="2800" dirty="0" smtClean="0"/>
              <a:t>Officer</a:t>
            </a:r>
          </a:p>
          <a:p>
            <a:r>
              <a:rPr lang="en-US" sz="2800" dirty="0" smtClean="0"/>
              <a:t>Incur at your own risk!</a:t>
            </a:r>
            <a:endParaRPr lang="en-US" sz="2800" dirty="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84</a:t>
            </a:fld>
            <a:endParaRPr lang="en-US" dirty="0"/>
          </a:p>
        </p:txBody>
      </p:sp>
    </p:spTree>
    <p:extLst>
      <p:ext uri="{BB962C8B-B14F-4D97-AF65-F5344CB8AC3E}">
        <p14:creationId xmlns:p14="http://schemas.microsoft.com/office/powerpoint/2010/main" val="913093782"/>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2720" y="233998"/>
            <a:ext cx="6045200" cy="1143000"/>
          </a:xfrm>
        </p:spPr>
        <p:txBody>
          <a:bodyPr/>
          <a:lstStyle/>
          <a:p>
            <a:r>
              <a:rPr lang="en-US" dirty="0" smtClean="0"/>
              <a:t>Pre-Award Costs </a:t>
            </a:r>
            <a:r>
              <a:rPr lang="en-US" sz="2400" dirty="0">
                <a:solidFill>
                  <a:prstClr val="white"/>
                </a:solidFill>
              </a:rPr>
              <a:t>(</a:t>
            </a:r>
            <a:r>
              <a:rPr lang="en-US" sz="2400" i="1" dirty="0">
                <a:solidFill>
                  <a:prstClr val="white"/>
                </a:solidFill>
              </a:rPr>
              <a:t>2 CFR </a:t>
            </a:r>
            <a:r>
              <a:rPr lang="en-US" sz="2400" i="1" dirty="0" smtClean="0">
                <a:solidFill>
                  <a:prstClr val="white"/>
                </a:solidFill>
              </a:rPr>
              <a:t>200.209)</a:t>
            </a:r>
            <a:endParaRPr lang="en-US" dirty="0"/>
          </a:p>
        </p:txBody>
      </p:sp>
      <p:sp>
        <p:nvSpPr>
          <p:cNvPr id="3" name="Content Placeholder 2"/>
          <p:cNvSpPr>
            <a:spLocks noGrp="1"/>
          </p:cNvSpPr>
          <p:nvPr>
            <p:ph idx="1"/>
          </p:nvPr>
        </p:nvSpPr>
        <p:spPr>
          <a:xfrm>
            <a:off x="457200" y="1529080"/>
            <a:ext cx="8229600" cy="5176520"/>
          </a:xfrm>
        </p:spPr>
        <p:txBody>
          <a:bodyPr/>
          <a:lstStyle/>
          <a:p>
            <a:r>
              <a:rPr lang="en-US" sz="2400" dirty="0" smtClean="0"/>
              <a:t>Include in total budget</a:t>
            </a:r>
          </a:p>
          <a:p>
            <a:r>
              <a:rPr lang="en-US" sz="2400" dirty="0" smtClean="0"/>
              <a:t>Must also provide separate document with application that specifically addresses any pre-award costs </a:t>
            </a:r>
          </a:p>
          <a:p>
            <a:pPr lvl="1"/>
            <a:r>
              <a:rPr lang="en-US" sz="2000" dirty="0" smtClean="0"/>
              <a:t>Uploaded as attachment in RAAMS</a:t>
            </a:r>
          </a:p>
          <a:p>
            <a:r>
              <a:rPr lang="en-US" sz="2400" dirty="0" smtClean="0"/>
              <a:t>What to include if requesting</a:t>
            </a:r>
          </a:p>
          <a:p>
            <a:pPr lvl="1"/>
            <a:r>
              <a:rPr lang="en-US" sz="2000" dirty="0"/>
              <a:t>A</a:t>
            </a:r>
            <a:r>
              <a:rPr lang="en-US" sz="2000" dirty="0" smtClean="0"/>
              <a:t>mount </a:t>
            </a:r>
            <a:r>
              <a:rPr lang="en-US" sz="2000" dirty="0"/>
              <a:t>requested as pre-award </a:t>
            </a:r>
            <a:r>
              <a:rPr lang="en-US" sz="2000" dirty="0" smtClean="0"/>
              <a:t>costs</a:t>
            </a:r>
            <a:endParaRPr lang="en-US" sz="2000" dirty="0"/>
          </a:p>
          <a:p>
            <a:pPr lvl="1"/>
            <a:r>
              <a:rPr lang="en-US" sz="2000" dirty="0"/>
              <a:t>D</a:t>
            </a:r>
            <a:r>
              <a:rPr lang="en-US" sz="2000" dirty="0" smtClean="0"/>
              <a:t>ate costs </a:t>
            </a:r>
            <a:r>
              <a:rPr lang="en-US" sz="2000" dirty="0"/>
              <a:t>were </a:t>
            </a:r>
            <a:r>
              <a:rPr lang="en-US" sz="2000" dirty="0" smtClean="0"/>
              <a:t>incurred</a:t>
            </a:r>
            <a:endParaRPr lang="en-US" sz="2000" dirty="0"/>
          </a:p>
          <a:p>
            <a:pPr lvl="1"/>
            <a:r>
              <a:rPr lang="en-US" sz="2000" dirty="0"/>
              <a:t>B</a:t>
            </a:r>
            <a:r>
              <a:rPr lang="en-US" sz="2000" dirty="0" smtClean="0"/>
              <a:t>udget </a:t>
            </a:r>
            <a:r>
              <a:rPr lang="en-US" sz="2000" dirty="0"/>
              <a:t>breakdown by object class category including a budget narrative and justification for each </a:t>
            </a:r>
            <a:r>
              <a:rPr lang="en-US" sz="2000" dirty="0" smtClean="0"/>
              <a:t>item</a:t>
            </a:r>
            <a:endParaRPr lang="en-US" sz="2000" dirty="0"/>
          </a:p>
          <a:p>
            <a:pPr lvl="1"/>
            <a:r>
              <a:rPr lang="en-US" sz="2000" dirty="0" smtClean="0"/>
              <a:t>Justification </a:t>
            </a:r>
            <a:r>
              <a:rPr lang="en-US" sz="2000" dirty="0"/>
              <a:t>for incurring the costs prior to </a:t>
            </a:r>
            <a:r>
              <a:rPr lang="en-US" sz="2000" dirty="0" smtClean="0"/>
              <a:t>award</a:t>
            </a:r>
          </a:p>
          <a:p>
            <a:pPr lvl="1"/>
            <a:r>
              <a:rPr lang="en-US" sz="2000" dirty="0"/>
              <a:t>D</a:t>
            </a:r>
            <a:r>
              <a:rPr lang="en-US" sz="2000" dirty="0" smtClean="0"/>
              <a:t>escription </a:t>
            </a:r>
            <a:r>
              <a:rPr lang="en-US" sz="2000" dirty="0"/>
              <a:t>of any impact for the project if the pre-award costs are not </a:t>
            </a:r>
            <a:r>
              <a:rPr lang="en-US" sz="2000" dirty="0" smtClean="0"/>
              <a:t>approved</a:t>
            </a:r>
            <a:endParaRPr lang="en-US" sz="2000" dirty="0"/>
          </a:p>
          <a:p>
            <a:pPr lvl="1"/>
            <a:r>
              <a:rPr lang="en-US" sz="2000" dirty="0" smtClean="0"/>
              <a:t>Detailed cost data (e.g., purchase orders, contracts, agreements, etc.)</a:t>
            </a:r>
            <a:endParaRPr lang="en-US" sz="2000" dirty="0"/>
          </a:p>
          <a:p>
            <a:endParaRPr lang="en-US" sz="2800" dirty="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85</a:t>
            </a:fld>
            <a:endParaRPr lang="en-US" dirty="0"/>
          </a:p>
        </p:txBody>
      </p:sp>
    </p:spTree>
    <p:extLst>
      <p:ext uri="{BB962C8B-B14F-4D97-AF65-F5344CB8AC3E}">
        <p14:creationId xmlns:p14="http://schemas.microsoft.com/office/powerpoint/2010/main" val="748445398"/>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3680" y="254318"/>
            <a:ext cx="5476240" cy="1143000"/>
          </a:xfrm>
        </p:spPr>
        <p:txBody>
          <a:bodyPr/>
          <a:lstStyle/>
          <a:p>
            <a:r>
              <a:rPr lang="en-US" dirty="0" smtClean="0"/>
              <a:t>Co-Funding</a:t>
            </a:r>
            <a:endParaRPr lang="en-US" dirty="0"/>
          </a:p>
        </p:txBody>
      </p:sp>
      <p:sp>
        <p:nvSpPr>
          <p:cNvPr id="3" name="Content Placeholder 2"/>
          <p:cNvSpPr>
            <a:spLocks noGrp="1"/>
          </p:cNvSpPr>
          <p:nvPr>
            <p:ph idx="1"/>
          </p:nvPr>
        </p:nvSpPr>
        <p:spPr>
          <a:xfrm>
            <a:off x="294640" y="1518920"/>
            <a:ext cx="8229600" cy="4861560"/>
          </a:xfrm>
        </p:spPr>
        <p:txBody>
          <a:bodyPr/>
          <a:lstStyle/>
          <a:p>
            <a:r>
              <a:rPr lang="en-US" sz="2400" dirty="0" smtClean="0"/>
              <a:t>Definition </a:t>
            </a:r>
            <a:r>
              <a:rPr lang="en-US" sz="2400" dirty="0"/>
              <a:t>– Costs will be shared across funding from two or more sources to complete the project or </a:t>
            </a:r>
            <a:r>
              <a:rPr lang="en-US" sz="2400" dirty="0" smtClean="0"/>
              <a:t>program; the </a:t>
            </a:r>
            <a:r>
              <a:rPr lang="en-US" sz="2400" dirty="0"/>
              <a:t>leveraged funding from all sources is required in order to achieve the project or program </a:t>
            </a:r>
            <a:r>
              <a:rPr lang="en-US" sz="2400" dirty="0" smtClean="0"/>
              <a:t>objective </a:t>
            </a:r>
          </a:p>
          <a:p>
            <a:r>
              <a:rPr lang="en-US" sz="2400" dirty="0" smtClean="0"/>
              <a:t>Detailed budget required for each co-funding source</a:t>
            </a:r>
          </a:p>
          <a:p>
            <a:pPr lvl="1"/>
            <a:r>
              <a:rPr lang="en-US" sz="2000" dirty="0" smtClean="0"/>
              <a:t>Use same SF-424 budget categories</a:t>
            </a:r>
          </a:p>
          <a:p>
            <a:r>
              <a:rPr lang="en-US" sz="2400" dirty="0" smtClean="0"/>
              <a:t>Level of description in Budget Narrative and Technical Narrative is dependent upon the complexity of the activities and funding streams</a:t>
            </a:r>
          </a:p>
          <a:p>
            <a:pPr marL="0" indent="0">
              <a:buNone/>
            </a:pPr>
            <a:endParaRPr lang="en-US" sz="1800" dirty="0" smtClean="0"/>
          </a:p>
          <a:p>
            <a:r>
              <a:rPr lang="en-US" sz="1800" i="1" dirty="0"/>
              <a:t>Example – the estimated cost of a single project to backfill a canal in order to restore hydrology to 50 acres of marsh is $1 million; the State proposes to provide $200,000 in available GOMESA funding and is requesting $800,000 in RESTORE funding to complete the project. </a:t>
            </a:r>
          </a:p>
          <a:p>
            <a:endParaRPr lang="en-US" dirty="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86</a:t>
            </a:fld>
            <a:endParaRPr lang="en-US" dirty="0"/>
          </a:p>
        </p:txBody>
      </p:sp>
    </p:spTree>
    <p:extLst>
      <p:ext uri="{BB962C8B-B14F-4D97-AF65-F5344CB8AC3E}">
        <p14:creationId xmlns:p14="http://schemas.microsoft.com/office/powerpoint/2010/main" val="67545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4160" y="223838"/>
            <a:ext cx="5923280" cy="1143000"/>
          </a:xfrm>
        </p:spPr>
        <p:txBody>
          <a:bodyPr/>
          <a:lstStyle/>
          <a:p>
            <a:r>
              <a:rPr lang="en-US" dirty="0" smtClean="0"/>
              <a:t>Cash Forecasting</a:t>
            </a:r>
            <a:endParaRPr lang="en-US" dirty="0"/>
          </a:p>
        </p:txBody>
      </p:sp>
      <p:sp>
        <p:nvSpPr>
          <p:cNvPr id="3" name="Content Placeholder 2"/>
          <p:cNvSpPr>
            <a:spLocks noGrp="1"/>
          </p:cNvSpPr>
          <p:nvPr>
            <p:ph idx="1"/>
          </p:nvPr>
        </p:nvSpPr>
        <p:spPr>
          <a:xfrm>
            <a:off x="381000" y="1529080"/>
            <a:ext cx="8229600" cy="4953000"/>
          </a:xfrm>
        </p:spPr>
        <p:txBody>
          <a:bodyPr/>
          <a:lstStyle/>
          <a:p>
            <a:r>
              <a:rPr lang="en-US" dirty="0" smtClean="0"/>
              <a:t>Forecast anticipated cash requirements (draws) throughout the life of the award</a:t>
            </a:r>
          </a:p>
          <a:p>
            <a:r>
              <a:rPr lang="en-US" dirty="0" smtClean="0"/>
              <a:t>Semi-annual forecast based on Federal fiscal year</a:t>
            </a:r>
          </a:p>
          <a:p>
            <a:pPr lvl="1"/>
            <a:r>
              <a:rPr lang="en-US" dirty="0" smtClean="0"/>
              <a:t>Oct 1 to Mar 30</a:t>
            </a:r>
          </a:p>
          <a:p>
            <a:pPr lvl="1"/>
            <a:r>
              <a:rPr lang="en-US" dirty="0" smtClean="0"/>
              <a:t>Apr 1 to Sept 30</a:t>
            </a:r>
          </a:p>
          <a:p>
            <a:r>
              <a:rPr lang="en-US" dirty="0" smtClean="0"/>
              <a:t>Total Forecast must enter amount requested</a:t>
            </a:r>
          </a:p>
          <a:p>
            <a:r>
              <a:rPr lang="en-US" dirty="0" smtClean="0"/>
              <a:t>Entered directly into RAAMS</a:t>
            </a:r>
          </a:p>
          <a:p>
            <a:r>
              <a:rPr lang="en-US" dirty="0" smtClean="0"/>
              <a:t>Updated with semi-annual reporting</a:t>
            </a:r>
          </a:p>
          <a:p>
            <a:pPr marL="0" indent="0">
              <a:buNone/>
            </a:pPr>
            <a:endParaRPr lang="en-US" dirty="0" smtClean="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87</a:t>
            </a:fld>
            <a:endParaRPr lang="en-US" dirty="0"/>
          </a:p>
        </p:txBody>
      </p:sp>
    </p:spTree>
    <p:extLst>
      <p:ext uri="{BB962C8B-B14F-4D97-AF65-F5344CB8AC3E}">
        <p14:creationId xmlns:p14="http://schemas.microsoft.com/office/powerpoint/2010/main" val="1935790283"/>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4868" y="264128"/>
            <a:ext cx="7299433" cy="1143000"/>
          </a:xfrm>
        </p:spPr>
        <p:txBody>
          <a:bodyPr/>
          <a:lstStyle/>
          <a:p>
            <a:r>
              <a:rPr lang="en-US" dirty="0" smtClean="0"/>
              <a:t>Part IV – Award &amp; Administration</a:t>
            </a:r>
            <a:endParaRPr lang="en-US" dirty="0"/>
          </a:p>
        </p:txBody>
      </p:sp>
      <p:sp>
        <p:nvSpPr>
          <p:cNvPr id="3" name="Content Placeholder 2"/>
          <p:cNvSpPr>
            <a:spLocks noGrp="1"/>
          </p:cNvSpPr>
          <p:nvPr>
            <p:ph idx="1"/>
          </p:nvPr>
        </p:nvSpPr>
        <p:spPr>
          <a:xfrm>
            <a:off x="457199" y="1600200"/>
            <a:ext cx="8487103" cy="4820920"/>
          </a:xfrm>
        </p:spPr>
        <p:txBody>
          <a:bodyPr/>
          <a:lstStyle/>
          <a:p>
            <a:r>
              <a:rPr lang="en-US" sz="2400" dirty="0" smtClean="0"/>
              <a:t>Award Agreement and Period of Performance</a:t>
            </a:r>
          </a:p>
          <a:p>
            <a:r>
              <a:rPr lang="en-US" sz="2400" dirty="0" smtClean="0"/>
              <a:t>Award Administration</a:t>
            </a:r>
          </a:p>
          <a:p>
            <a:pPr lvl="1"/>
            <a:r>
              <a:rPr lang="en-US" sz="2000" dirty="0" smtClean="0"/>
              <a:t>Reporting</a:t>
            </a:r>
          </a:p>
          <a:p>
            <a:pPr lvl="1"/>
            <a:r>
              <a:rPr lang="en-US" sz="2000" dirty="0" err="1" smtClean="0"/>
              <a:t>Subrecipient</a:t>
            </a:r>
            <a:r>
              <a:rPr lang="en-US" sz="2000" dirty="0" smtClean="0"/>
              <a:t> Monitoring and Management</a:t>
            </a:r>
          </a:p>
          <a:p>
            <a:pPr lvl="1"/>
            <a:r>
              <a:rPr lang="en-US" sz="2000" dirty="0" smtClean="0"/>
              <a:t>Adjustments to Awards</a:t>
            </a:r>
          </a:p>
          <a:p>
            <a:pPr lvl="1"/>
            <a:r>
              <a:rPr lang="en-US" sz="2000" dirty="0" smtClean="0"/>
              <a:t>Records Management</a:t>
            </a:r>
          </a:p>
          <a:p>
            <a:pPr lvl="1"/>
            <a:r>
              <a:rPr lang="en-US" sz="2000" dirty="0" smtClean="0"/>
              <a:t>Closeout</a:t>
            </a:r>
          </a:p>
          <a:p>
            <a:pPr lvl="1"/>
            <a:r>
              <a:rPr lang="en-US" sz="2000" dirty="0" smtClean="0"/>
              <a:t>Single Audit</a:t>
            </a:r>
          </a:p>
          <a:p>
            <a:r>
              <a:rPr lang="en-US" sz="2400" dirty="0" smtClean="0"/>
              <a:t>Recipient Standards</a:t>
            </a:r>
          </a:p>
          <a:p>
            <a:pPr lvl="1"/>
            <a:r>
              <a:rPr lang="en-US" sz="2000" dirty="0" smtClean="0"/>
              <a:t>Financial Management</a:t>
            </a:r>
          </a:p>
          <a:p>
            <a:pPr lvl="1"/>
            <a:r>
              <a:rPr lang="en-US" sz="2000" dirty="0" smtClean="0"/>
              <a:t>Procurement</a:t>
            </a:r>
          </a:p>
          <a:p>
            <a:r>
              <a:rPr lang="en-US" sz="2400" dirty="0" smtClean="0"/>
              <a:t>Other Post Award Requirements &amp; Considerations</a:t>
            </a:r>
          </a:p>
          <a:p>
            <a:pPr lvl="1"/>
            <a:endParaRPr lang="en-US" dirty="0" smtClean="0"/>
          </a:p>
          <a:p>
            <a:endParaRPr lang="en-US" dirty="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88</a:t>
            </a:fld>
            <a:endParaRPr lang="en-US" dirty="0"/>
          </a:p>
        </p:txBody>
      </p:sp>
    </p:spTree>
    <p:extLst>
      <p:ext uri="{BB962C8B-B14F-4D97-AF65-F5344CB8AC3E}">
        <p14:creationId xmlns:p14="http://schemas.microsoft.com/office/powerpoint/2010/main" val="1488987667"/>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3040" y="213678"/>
            <a:ext cx="5293360" cy="1143000"/>
          </a:xfrm>
        </p:spPr>
        <p:txBody>
          <a:bodyPr/>
          <a:lstStyle/>
          <a:p>
            <a:r>
              <a:rPr lang="en-US" dirty="0" smtClean="0"/>
              <a:t>Appendices</a:t>
            </a:r>
            <a:endParaRPr lang="en-US" dirty="0"/>
          </a:p>
        </p:txBody>
      </p:sp>
      <p:sp>
        <p:nvSpPr>
          <p:cNvPr id="3" name="Content Placeholder 2"/>
          <p:cNvSpPr>
            <a:spLocks noGrp="1"/>
          </p:cNvSpPr>
          <p:nvPr>
            <p:ph idx="1"/>
          </p:nvPr>
        </p:nvSpPr>
        <p:spPr/>
        <p:txBody>
          <a:bodyPr/>
          <a:lstStyle/>
          <a:p>
            <a:r>
              <a:rPr lang="en-US" dirty="0" smtClean="0"/>
              <a:t>Definitions</a:t>
            </a:r>
          </a:p>
          <a:p>
            <a:r>
              <a:rPr lang="en-US" dirty="0" smtClean="0"/>
              <a:t>Lists</a:t>
            </a:r>
          </a:p>
          <a:p>
            <a:r>
              <a:rPr lang="en-US" dirty="0" smtClean="0"/>
              <a:t>Forms</a:t>
            </a:r>
          </a:p>
          <a:p>
            <a:endParaRPr lang="en-US" dirty="0"/>
          </a:p>
          <a:p>
            <a:pPr marL="0" indent="0">
              <a:buNone/>
            </a:pPr>
            <a:r>
              <a:rPr lang="en-US" dirty="0" smtClean="0"/>
              <a:t>Additional resources available on the Council and Grants Office webpages </a:t>
            </a:r>
            <a:r>
              <a:rPr lang="en-US" dirty="0"/>
              <a:t>(</a:t>
            </a:r>
            <a:r>
              <a:rPr lang="en-US" dirty="0" smtClean="0">
                <a:hlinkClick r:id="rId3"/>
              </a:rPr>
              <a:t>www.restorethegulf.gov/gcerc-grants-office</a:t>
            </a:r>
            <a:r>
              <a:rPr lang="en-US" dirty="0" smtClean="0"/>
              <a:t>)</a:t>
            </a:r>
            <a:endParaRPr lang="en-US" dirty="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89</a:t>
            </a:fld>
            <a:endParaRPr lang="en-US" dirty="0"/>
          </a:p>
        </p:txBody>
      </p:sp>
    </p:spTree>
    <p:extLst>
      <p:ext uri="{BB962C8B-B14F-4D97-AF65-F5344CB8AC3E}">
        <p14:creationId xmlns:p14="http://schemas.microsoft.com/office/powerpoint/2010/main" val="2117282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Recipient Guidance Manual </a:t>
            </a:r>
            <a:endParaRPr lang="en-US" dirty="0"/>
          </a:p>
        </p:txBody>
      </p:sp>
      <p:sp>
        <p:nvSpPr>
          <p:cNvPr id="3" name="Content Placeholder 2"/>
          <p:cNvSpPr>
            <a:spLocks noGrp="1"/>
          </p:cNvSpPr>
          <p:nvPr>
            <p:ph idx="1"/>
          </p:nvPr>
        </p:nvSpPr>
        <p:spPr>
          <a:xfrm>
            <a:off x="457200" y="1600200"/>
            <a:ext cx="8229600" cy="4983480"/>
          </a:xfrm>
        </p:spPr>
        <p:txBody>
          <a:bodyPr/>
          <a:lstStyle/>
          <a:p>
            <a:r>
              <a:rPr lang="en-US" sz="2800" dirty="0" smtClean="0"/>
              <a:t>Background</a:t>
            </a:r>
          </a:p>
          <a:p>
            <a:pPr lvl="1"/>
            <a:r>
              <a:rPr lang="en-US" sz="2400" dirty="0" smtClean="0"/>
              <a:t>2 CFR Part 200</a:t>
            </a:r>
          </a:p>
          <a:p>
            <a:pPr lvl="1"/>
            <a:r>
              <a:rPr lang="en-US" sz="2400" dirty="0" smtClean="0"/>
              <a:t>RESTORE Act</a:t>
            </a:r>
          </a:p>
          <a:p>
            <a:pPr lvl="1"/>
            <a:r>
              <a:rPr lang="en-US" sz="2400" dirty="0" smtClean="0"/>
              <a:t>Treasury Rules</a:t>
            </a:r>
          </a:p>
          <a:p>
            <a:r>
              <a:rPr lang="en-US" sz="2800" dirty="0" smtClean="0"/>
              <a:t>Applies to </a:t>
            </a:r>
          </a:p>
          <a:p>
            <a:pPr lvl="1"/>
            <a:r>
              <a:rPr lang="en-US" sz="2400" dirty="0" smtClean="0"/>
              <a:t>Grants</a:t>
            </a:r>
          </a:p>
          <a:p>
            <a:pPr lvl="1"/>
            <a:r>
              <a:rPr lang="en-US" sz="2400" dirty="0" smtClean="0"/>
              <a:t>Interagency Agreements (IAAs)</a:t>
            </a:r>
          </a:p>
          <a:p>
            <a:pPr marL="346075" indent="-288925"/>
            <a:r>
              <a:rPr lang="en-US" sz="2800" dirty="0"/>
              <a:t>Covers entire life cycle of </a:t>
            </a:r>
            <a:r>
              <a:rPr lang="en-US" sz="2800" dirty="0" smtClean="0"/>
              <a:t>award/agreement</a:t>
            </a:r>
          </a:p>
          <a:p>
            <a:pPr marL="346075" indent="-288925"/>
            <a:r>
              <a:rPr lang="en-US" sz="2800" dirty="0" smtClean="0"/>
              <a:t>Both Council Programs - Buckets 2 (FPL) &amp; 3 (SEP)</a:t>
            </a:r>
          </a:p>
          <a:p>
            <a:pPr marL="346075" indent="-288925"/>
            <a:r>
              <a:rPr lang="en-US" sz="2800" dirty="0" smtClean="0"/>
              <a:t>Does not provide detailed RAAMS instructions</a:t>
            </a:r>
            <a:endParaRPr lang="en-US" sz="2800" dirty="0"/>
          </a:p>
          <a:p>
            <a:pPr marL="457200" lvl="1" indent="0">
              <a:buNone/>
            </a:pPr>
            <a:endParaRPr lang="en-US" dirty="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9</a:t>
            </a:fld>
            <a:endParaRPr lang="en-US" dirty="0"/>
          </a:p>
        </p:txBody>
      </p:sp>
    </p:spTree>
    <p:extLst>
      <p:ext uri="{BB962C8B-B14F-4D97-AF65-F5344CB8AC3E}">
        <p14:creationId xmlns:p14="http://schemas.microsoft.com/office/powerpoint/2010/main" val="114990268"/>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3040" y="284798"/>
            <a:ext cx="5577840" cy="1143000"/>
          </a:xfrm>
        </p:spPr>
        <p:txBody>
          <a:bodyPr/>
          <a:lstStyle/>
          <a:p>
            <a:r>
              <a:rPr lang="en-US" dirty="0" smtClean="0"/>
              <a:t>Next Steps &amp; Resources</a:t>
            </a:r>
            <a:endParaRPr lang="en-US" dirty="0"/>
          </a:p>
        </p:txBody>
      </p:sp>
      <p:sp>
        <p:nvSpPr>
          <p:cNvPr id="3" name="Content Placeholder 2"/>
          <p:cNvSpPr>
            <a:spLocks noGrp="1"/>
          </p:cNvSpPr>
          <p:nvPr>
            <p:ph idx="1"/>
          </p:nvPr>
        </p:nvSpPr>
        <p:spPr/>
        <p:txBody>
          <a:bodyPr/>
          <a:lstStyle/>
          <a:p>
            <a:r>
              <a:rPr lang="en-US" dirty="0" smtClean="0"/>
              <a:t>Developing new tools and templates to assist in preparing grant and IAA applications</a:t>
            </a:r>
          </a:p>
          <a:p>
            <a:pPr lvl="1"/>
            <a:r>
              <a:rPr lang="en-US" dirty="0" smtClean="0"/>
              <a:t>Will be available on the Grants Office webpage</a:t>
            </a:r>
          </a:p>
          <a:p>
            <a:r>
              <a:rPr lang="en-US" dirty="0" smtClean="0"/>
              <a:t>RAAMS Training</a:t>
            </a:r>
          </a:p>
          <a:p>
            <a:r>
              <a:rPr lang="en-US" dirty="0" smtClean="0"/>
              <a:t>RAAMS User’s Guide</a:t>
            </a:r>
          </a:p>
          <a:p>
            <a:r>
              <a:rPr lang="en-US" dirty="0" smtClean="0"/>
              <a:t>Additional Training on Grants and IAA Management (post-award) to be developed and announced</a:t>
            </a:r>
          </a:p>
          <a:p>
            <a:endParaRPr lang="en-US" dirty="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90</a:t>
            </a:fld>
            <a:endParaRPr lang="en-US" dirty="0"/>
          </a:p>
        </p:txBody>
      </p:sp>
    </p:spTree>
    <p:extLst>
      <p:ext uri="{BB962C8B-B14F-4D97-AF65-F5344CB8AC3E}">
        <p14:creationId xmlns:p14="http://schemas.microsoft.com/office/powerpoint/2010/main" val="1893245676"/>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93440" y="233998"/>
            <a:ext cx="5151120" cy="1143000"/>
          </a:xfrm>
        </p:spPr>
        <p:txBody>
          <a:bodyPr/>
          <a:lstStyle/>
          <a:p>
            <a:r>
              <a:rPr lang="en-US" dirty="0" smtClean="0"/>
              <a:t>Questions</a:t>
            </a:r>
            <a:endParaRPr lang="en-US" dirty="0"/>
          </a:p>
        </p:txBody>
      </p:sp>
      <p:sp>
        <p:nvSpPr>
          <p:cNvPr id="3" name="Content Placeholder 2"/>
          <p:cNvSpPr>
            <a:spLocks noGrp="1"/>
          </p:cNvSpPr>
          <p:nvPr>
            <p:ph idx="1"/>
          </p:nvPr>
        </p:nvSpPr>
        <p:spPr/>
        <p:txBody>
          <a:bodyPr/>
          <a:lstStyle/>
          <a:p>
            <a:pPr marL="0" indent="0" algn="ctr">
              <a:buNone/>
            </a:pPr>
            <a:r>
              <a:rPr lang="en-US" dirty="0" smtClean="0"/>
              <a:t>Please do not hesitate to send any questions to the Council staff  </a:t>
            </a:r>
          </a:p>
          <a:p>
            <a:pPr marL="0" indent="0" algn="ctr">
              <a:buNone/>
            </a:pPr>
            <a:r>
              <a:rPr lang="en-US" dirty="0">
                <a:hlinkClick r:id="rId3"/>
              </a:rPr>
              <a:t>k</a:t>
            </a:r>
            <a:r>
              <a:rPr lang="en-US" dirty="0" smtClean="0">
                <a:hlinkClick r:id="rId3"/>
              </a:rPr>
              <a:t>ristin.smith@restorethegulf.gov</a:t>
            </a:r>
            <a:endParaRPr lang="en-US" dirty="0" smtClean="0"/>
          </a:p>
          <a:p>
            <a:pPr marL="0" indent="0" algn="ctr">
              <a:buNone/>
            </a:pPr>
            <a:r>
              <a:rPr lang="en-US" dirty="0" smtClean="0">
                <a:hlinkClick r:id="rId4"/>
              </a:rPr>
              <a:t>alyssa.dausman@restorethegulf.gov</a:t>
            </a:r>
            <a:endParaRPr lang="en-US" dirty="0" smtClean="0"/>
          </a:p>
          <a:p>
            <a:pPr marL="0" indent="0" algn="ctr">
              <a:buNone/>
            </a:pPr>
            <a:r>
              <a:rPr lang="en-US" dirty="0" smtClean="0">
                <a:hlinkClick r:id="rId5"/>
              </a:rPr>
              <a:t>john.ettinger@restorethegulf.gov</a:t>
            </a:r>
            <a:endParaRPr lang="en-US" dirty="0" smtClean="0"/>
          </a:p>
          <a:p>
            <a:pPr marL="0" indent="0" algn="ctr">
              <a:buNone/>
            </a:pPr>
            <a:endParaRPr lang="en-US" dirty="0" smtClean="0">
              <a:hlinkClick r:id="rId6"/>
            </a:endParaRPr>
          </a:p>
          <a:p>
            <a:pPr marL="0" indent="0" algn="ctr">
              <a:buNone/>
            </a:pPr>
            <a:endParaRPr lang="en-US" dirty="0">
              <a:hlinkClick r:id="rId6"/>
            </a:endParaRPr>
          </a:p>
          <a:p>
            <a:pPr marL="0" indent="0" algn="ctr">
              <a:buNone/>
            </a:pPr>
            <a:r>
              <a:rPr lang="en-US" dirty="0" smtClean="0">
                <a:hlinkClick r:id="rId6"/>
              </a:rPr>
              <a:t>www.restorethegulf.gov</a:t>
            </a:r>
            <a:endParaRPr lang="en-US" dirty="0" smtClean="0"/>
          </a:p>
          <a:p>
            <a:pPr marL="0" indent="0">
              <a:buNone/>
            </a:pPr>
            <a:endParaRPr lang="en-US" dirty="0"/>
          </a:p>
        </p:txBody>
      </p:sp>
      <p:sp>
        <p:nvSpPr>
          <p:cNvPr id="6" name="Slide Number Placeholder 5"/>
          <p:cNvSpPr>
            <a:spLocks noGrp="1"/>
          </p:cNvSpPr>
          <p:nvPr>
            <p:ph type="sldNum" sz="quarter" idx="12"/>
          </p:nvPr>
        </p:nvSpPr>
        <p:spPr/>
        <p:txBody>
          <a:bodyPr/>
          <a:lstStyle/>
          <a:p>
            <a:pPr>
              <a:defRPr/>
            </a:pPr>
            <a:fld id="{23E9205B-5CEE-144D-9AC5-6B4298FD56D3}" type="slidenum">
              <a:rPr lang="en-US" smtClean="0"/>
              <a:pPr>
                <a:defRPr/>
              </a:pPr>
              <a:t>91</a:t>
            </a:fld>
            <a:endParaRPr lang="en-US" dirty="0"/>
          </a:p>
        </p:txBody>
      </p:sp>
    </p:spTree>
    <p:extLst>
      <p:ext uri="{BB962C8B-B14F-4D97-AF65-F5344CB8AC3E}">
        <p14:creationId xmlns:p14="http://schemas.microsoft.com/office/powerpoint/2010/main" val="2997122111"/>
      </p:ext>
    </p:extLst>
  </p:cSld>
  <p:clrMapOvr>
    <a:masterClrMapping/>
  </p:clrMapOvr>
  <p:timing>
    <p:tnLst>
      <p:par>
        <p:cTn id="1" dur="indefinite" restart="never" nodeType="tmRoot"/>
      </p:par>
    </p:tnLst>
  </p:timing>
</p:sld>
</file>

<file path=ppt/theme/theme1.xml><?xml version="1.0" encoding="utf-8"?>
<a:theme xmlns:a="http://schemas.openxmlformats.org/drawingml/2006/main" name="CEQ OMB Presentation 101315 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CEQ OMB Presentation 101315 2.pot</Template>
  <TotalTime>9501</TotalTime>
  <Words>5426</Words>
  <Application>Microsoft Office PowerPoint</Application>
  <PresentationFormat>On-screen Show (4:3)</PresentationFormat>
  <Paragraphs>1094</Paragraphs>
  <Slides>91</Slides>
  <Notes>87</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91</vt:i4>
      </vt:variant>
    </vt:vector>
  </HeadingPairs>
  <TitlesOfParts>
    <vt:vector size="101" baseType="lpstr">
      <vt:lpstr>ＭＳ Ｐゴシック</vt:lpstr>
      <vt:lpstr>Arial</vt:lpstr>
      <vt:lpstr>Arial Narrow</vt:lpstr>
      <vt:lpstr>Calibri</vt:lpstr>
      <vt:lpstr>Cambria</vt:lpstr>
      <vt:lpstr>Mangal</vt:lpstr>
      <vt:lpstr>Times New Roman</vt:lpstr>
      <vt:lpstr>CEQ OMB Presentation 101315 2</vt:lpstr>
      <vt:lpstr>1_Custom Design</vt:lpstr>
      <vt:lpstr>2_Custom Design</vt:lpstr>
      <vt:lpstr>Recipient Guidance -  Preparation of Grants and IAAs </vt:lpstr>
      <vt:lpstr>Table of Contents (page 1 of 4)</vt:lpstr>
      <vt:lpstr>Table of Contents (page 2 of 4)</vt:lpstr>
      <vt:lpstr>Table of Contents (page 3 of 4)</vt:lpstr>
      <vt:lpstr>Table of Contents (page 4 of 4)</vt:lpstr>
      <vt:lpstr>Objective</vt:lpstr>
      <vt:lpstr> Uniform Guidance (OMB) Overview</vt:lpstr>
      <vt:lpstr> Recipient Guidance Manual</vt:lpstr>
      <vt:lpstr> Recipient Guidance Manual </vt:lpstr>
      <vt:lpstr>Recipient Guidance Manual</vt:lpstr>
      <vt:lpstr>General Information</vt:lpstr>
      <vt:lpstr>Council Staff and Roles</vt:lpstr>
      <vt:lpstr>Council Staff and Roles</vt:lpstr>
      <vt:lpstr>Council Staff and Roles</vt:lpstr>
      <vt:lpstr>Recipient Roles</vt:lpstr>
      <vt:lpstr>Parts I and II (Pre-Award)</vt:lpstr>
      <vt:lpstr>Part III – Application Guide </vt:lpstr>
      <vt:lpstr>Part III – Application Guide </vt:lpstr>
      <vt:lpstr>Part III – Application Guide </vt:lpstr>
      <vt:lpstr>How to Apply </vt:lpstr>
      <vt:lpstr>RAAMS TRAINING</vt:lpstr>
      <vt:lpstr> 2 CFR Part 200 – Pre-Award</vt:lpstr>
      <vt:lpstr>Organizational Self-Assessment</vt:lpstr>
      <vt:lpstr>Organizational Self-Assessment</vt:lpstr>
      <vt:lpstr> Federal Registration Requirements</vt:lpstr>
      <vt:lpstr> 2 CFR Part 200 – Pre-Award</vt:lpstr>
      <vt:lpstr>Certifications Part I</vt:lpstr>
      <vt:lpstr>Certifications Part II</vt:lpstr>
      <vt:lpstr>Certifications - continued</vt:lpstr>
      <vt:lpstr> 2 CFR 200 – Contents of Application</vt:lpstr>
      <vt:lpstr>Recipient Guidance Manual</vt:lpstr>
      <vt:lpstr>Project Information</vt:lpstr>
      <vt:lpstr>Project Information</vt:lpstr>
      <vt:lpstr>Comprehensive Plan Criteria</vt:lpstr>
      <vt:lpstr>Project Information</vt:lpstr>
      <vt:lpstr> Technical Narrative </vt:lpstr>
      <vt:lpstr> Methodology / Approach </vt:lpstr>
      <vt:lpstr>Technical Narrative</vt:lpstr>
      <vt:lpstr>Technical Narrative - Leveraged Funds</vt:lpstr>
      <vt:lpstr>Technical Narrative - Metrics  </vt:lpstr>
      <vt:lpstr>Metrics – Examples</vt:lpstr>
      <vt:lpstr>Technical Narrative - Milestones</vt:lpstr>
      <vt:lpstr>Milestones Examples</vt:lpstr>
      <vt:lpstr>Data </vt:lpstr>
      <vt:lpstr>Additional Technical Information</vt:lpstr>
      <vt:lpstr>Environmental Compliance</vt:lpstr>
      <vt:lpstr>Environmental Compliance</vt:lpstr>
      <vt:lpstr>Environmental Compliance</vt:lpstr>
      <vt:lpstr>Environmental Compliance</vt:lpstr>
      <vt:lpstr>Environmental Compliance</vt:lpstr>
      <vt:lpstr>Environmental Compliance </vt:lpstr>
      <vt:lpstr>Recipient Guidance Manual</vt:lpstr>
      <vt:lpstr>Budget / Budget Narrative</vt:lpstr>
      <vt:lpstr>Budget / Budget Narrative</vt:lpstr>
      <vt:lpstr>Budget / Budget Narrative</vt:lpstr>
      <vt:lpstr> Cost Principles</vt:lpstr>
      <vt:lpstr>Recipient Guidance Manual</vt:lpstr>
      <vt:lpstr> 2 CFR Part 200 Budget Categories</vt:lpstr>
      <vt:lpstr>Personnel</vt:lpstr>
      <vt:lpstr>Personnel – Budget Example</vt:lpstr>
      <vt:lpstr>Fringe Benefits</vt:lpstr>
      <vt:lpstr>Fringe Benefits – Budget Example</vt:lpstr>
      <vt:lpstr>Travel</vt:lpstr>
      <vt:lpstr>Travel - continued</vt:lpstr>
      <vt:lpstr>Travel Benefits – Budget Example</vt:lpstr>
      <vt:lpstr>Equipment</vt:lpstr>
      <vt:lpstr>Equipment – What to Include</vt:lpstr>
      <vt:lpstr>Supplies</vt:lpstr>
      <vt:lpstr>Supplies – What to Include</vt:lpstr>
      <vt:lpstr>Other Direct Costs</vt:lpstr>
      <vt:lpstr>Budget Examples – Equipment, Supplies, Other Direct Costs</vt:lpstr>
      <vt:lpstr>Contracts and Subawards</vt:lpstr>
      <vt:lpstr>Contractors vs. Subrecipients</vt:lpstr>
      <vt:lpstr>Contracts and Subawards</vt:lpstr>
      <vt:lpstr>Contracts and Subawards - continued</vt:lpstr>
      <vt:lpstr>Procurement – 2 CFR Part 200</vt:lpstr>
      <vt:lpstr>Construction</vt:lpstr>
      <vt:lpstr>Construction Budget Object Classes*</vt:lpstr>
      <vt:lpstr>Indirect Costs (2 CFR 200.414)</vt:lpstr>
      <vt:lpstr>Indirect Cost Limitation </vt:lpstr>
      <vt:lpstr>Indirect Costs and Subrecipients</vt:lpstr>
      <vt:lpstr>Program Income (2 CFR 200.307)</vt:lpstr>
      <vt:lpstr>Program Income (2 CFR 200.307)</vt:lpstr>
      <vt:lpstr>Pre-Award Costs (2 CFR 200.209)</vt:lpstr>
      <vt:lpstr>Pre-Award Costs (2 CFR 200.209)</vt:lpstr>
      <vt:lpstr>Co-Funding</vt:lpstr>
      <vt:lpstr>Cash Forecasting</vt:lpstr>
      <vt:lpstr>Part IV – Award &amp; Administration</vt:lpstr>
      <vt:lpstr>Appendices</vt:lpstr>
      <vt:lpstr>Next Steps &amp; Resources</vt:lpstr>
      <vt:lpstr>Questions</vt:lpstr>
    </vt:vector>
  </TitlesOfParts>
  <Company>NCDDC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Barbara Ambrose</dc:creator>
  <cp:lastModifiedBy>Kristin Smith</cp:lastModifiedBy>
  <cp:revision>353</cp:revision>
  <cp:lastPrinted>2015-12-18T17:16:36Z</cp:lastPrinted>
  <dcterms:created xsi:type="dcterms:W3CDTF">2015-01-12T19:36:09Z</dcterms:created>
  <dcterms:modified xsi:type="dcterms:W3CDTF">2015-12-18T17:48:32Z</dcterms:modified>
</cp:coreProperties>
</file>